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81" r:id="rId9"/>
    <p:sldId id="292" r:id="rId10"/>
    <p:sldId id="284" r:id="rId11"/>
    <p:sldId id="282" r:id="rId12"/>
    <p:sldId id="283" r:id="rId13"/>
    <p:sldId id="293" r:id="rId14"/>
    <p:sldId id="294" r:id="rId15"/>
    <p:sldId id="295" r:id="rId16"/>
    <p:sldId id="272" r:id="rId17"/>
    <p:sldId id="285" r:id="rId18"/>
    <p:sldId id="273" r:id="rId19"/>
    <p:sldId id="274" r:id="rId20"/>
    <p:sldId id="296" r:id="rId21"/>
    <p:sldId id="287" r:id="rId22"/>
    <p:sldId id="288" r:id="rId23"/>
    <p:sldId id="298" r:id="rId24"/>
    <p:sldId id="308" r:id="rId25"/>
    <p:sldId id="309" r:id="rId26"/>
    <p:sldId id="310" r:id="rId27"/>
    <p:sldId id="299" r:id="rId28"/>
    <p:sldId id="300" r:id="rId29"/>
    <p:sldId id="301" r:id="rId30"/>
    <p:sldId id="302" r:id="rId31"/>
    <p:sldId id="306" r:id="rId32"/>
    <p:sldId id="303" r:id="rId33"/>
    <p:sldId id="307" r:id="rId34"/>
    <p:sldId id="268" r:id="rId35"/>
    <p:sldId id="269" r:id="rId36"/>
    <p:sldId id="290" r:id="rId37"/>
    <p:sldId id="263"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BDDD"/>
    <a:srgbClr val="4F81BD"/>
    <a:srgbClr val="0099CC"/>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141749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299782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1234519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8249D6B-97F5-4F7C-96EE-93EF0479C0A5}" type="datetimeFigureOut">
              <a:rPr lang="fr-CA" smtClean="0"/>
              <a:t>2017-03-12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60686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48249D6B-97F5-4F7C-96EE-93EF0479C0A5}" type="datetimeFigureOut">
              <a:rPr lang="fr-CA" smtClean="0"/>
              <a:t>2017-03-12</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3736532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48249D6B-97F5-4F7C-96EE-93EF0479C0A5}" type="datetimeFigureOut">
              <a:rPr lang="fr-CA" smtClean="0"/>
              <a:t>2017-03-12</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1288469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249D6B-97F5-4F7C-96EE-93EF0479C0A5}" type="datetimeFigureOut">
              <a:rPr lang="fr-CA" smtClean="0"/>
              <a:t>2017-03-12</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909344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8249D6B-97F5-4F7C-96EE-93EF0479C0A5}" type="datetimeFigureOut">
              <a:rPr lang="fr-CA" smtClean="0"/>
              <a:t>2017-03-12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86514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8249D6B-97F5-4F7C-96EE-93EF0479C0A5}" type="datetimeFigureOut">
              <a:rPr lang="fr-CA" smtClean="0"/>
              <a:t>2017-03-12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353773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3208521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86DC1A3F-F214-4044-8880-14D56CD08D51}" type="slidenum">
              <a:rPr lang="fr-CA" smtClean="0"/>
              <a:t>‹N°›</a:t>
            </a:fld>
            <a:endParaRPr lang="fr-CA"/>
          </a:p>
        </p:txBody>
      </p:sp>
    </p:spTree>
    <p:extLst>
      <p:ext uri="{BB962C8B-B14F-4D97-AF65-F5344CB8AC3E}">
        <p14:creationId xmlns:p14="http://schemas.microsoft.com/office/powerpoint/2010/main" val="1607066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chemeClr val="accent1">
                <a:lumMod val="36000"/>
                <a:lumOff val="64000"/>
                <a:alpha val="0"/>
              </a:schemeClr>
            </a:gs>
            <a:gs pos="43000">
              <a:schemeClr val="accent1">
                <a:lumMod val="0"/>
                <a:lumOff val="100000"/>
              </a:schemeClr>
            </a:gs>
            <a:gs pos="89000">
              <a:srgbClr val="0099CC"/>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49D6B-97F5-4F7C-96EE-93EF0479C0A5}" type="datetimeFigureOut">
              <a:rPr lang="fr-CA" smtClean="0"/>
              <a:t>2017-03-12</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C1A3F-F214-4044-8880-14D56CD08D51}" type="slidenum">
              <a:rPr lang="fr-CA" smtClean="0"/>
              <a:t>‹N°›</a:t>
            </a:fld>
            <a:endParaRPr lang="fr-CA"/>
          </a:p>
        </p:txBody>
      </p:sp>
    </p:spTree>
    <p:extLst>
      <p:ext uri="{BB962C8B-B14F-4D97-AF65-F5344CB8AC3E}">
        <p14:creationId xmlns:p14="http://schemas.microsoft.com/office/powerpoint/2010/main" val="304704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audio" Target="../media/audio1.wav"/><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8.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1.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2.jp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3.pn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7.pn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2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6.jpeg"/><Relationship Id="rId11" Type="http://schemas.openxmlformats.org/officeDocument/2006/relationships/image" Target="../media/image4.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2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34.jpeg"/><Relationship Id="rId11" Type="http://schemas.openxmlformats.org/officeDocument/2006/relationships/image" Target="../media/image3.png"/><Relationship Id="rId5" Type="http://schemas.openxmlformats.org/officeDocument/2006/relationships/image" Target="../media/image33.jpeg"/><Relationship Id="rId10" Type="http://schemas.openxmlformats.org/officeDocument/2006/relationships/image" Target="../media/image4.jpeg"/><Relationship Id="rId4" Type="http://schemas.openxmlformats.org/officeDocument/2006/relationships/image" Target="../media/image32.jpeg"/><Relationship Id="rId9" Type="http://schemas.openxmlformats.org/officeDocument/2006/relationships/image" Target="../media/image37.jpeg"/></Relationships>
</file>

<file path=ppt/slides/_rels/slide26.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3.pn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3.pn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3.pn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pn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pn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52.jpeg"/><Relationship Id="rId5" Type="http://schemas.openxmlformats.org/officeDocument/2006/relationships/image" Target="../media/image4.jpeg"/><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audio" Target="../media/audio3.wav"/><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77439" y="1214438"/>
            <a:ext cx="9144000" cy="2387600"/>
          </a:xfrm>
        </p:spPr>
        <p:txBody>
          <a:bodyPr>
            <a:normAutofit fontScale="90000"/>
          </a:bodyPr>
          <a:lstStyle/>
          <a:p>
            <a:pPr lvl="0" eaLnBrk="0" fontAlgn="base" hangingPunct="0">
              <a:lnSpc>
                <a:spcPct val="100000"/>
              </a:lnSpc>
              <a:spcAft>
                <a:spcPct val="0"/>
              </a:spcAft>
            </a:pPr>
            <a:r>
              <a:rPr kumimoji="0" lang="fr-CA" altLang="fr-FR" sz="5300" b="1" i="0" u="none" strike="noStrike" cap="none" normalizeH="0" baseline="0" dirty="0" smtClean="0">
                <a:ln>
                  <a:noFill/>
                </a:ln>
                <a:solidFill>
                  <a:srgbClr val="4F81BD"/>
                </a:solidFill>
                <a:effectLst/>
                <a:latin typeface="Century Schoolbook" panose="02040604050505020304" pitchFamily="18" charset="0"/>
                <a:ea typeface="Calibri" panose="020F0502020204030204" pitchFamily="34" charset="0"/>
                <a:cs typeface="Times New Roman" panose="02020603050405020304" pitchFamily="18" charset="0"/>
              </a:rPr>
              <a:t>   ARTS ET CULTURE</a:t>
            </a:r>
            <a:r>
              <a:rPr kumimoji="0" lang="fr-CA" altLang="fr-FR" sz="5300" b="0" i="0" u="none" strike="noStrike" cap="none" normalizeH="0" baseline="0" dirty="0" smtClean="0">
                <a:ln>
                  <a:noFill/>
                </a:ln>
                <a:solidFill>
                  <a:schemeClr val="tx1"/>
                </a:solidFill>
                <a:effectLst/>
              </a:rPr>
              <a:t/>
            </a:r>
            <a:br>
              <a:rPr kumimoji="0" lang="fr-CA" altLang="fr-FR" sz="5300" b="0" i="0" u="none" strike="noStrike" cap="none" normalizeH="0" baseline="0" dirty="0" smtClean="0">
                <a:ln>
                  <a:noFill/>
                </a:ln>
                <a:solidFill>
                  <a:schemeClr val="tx1"/>
                </a:solidFill>
                <a:effectLst/>
              </a:rPr>
            </a:br>
            <a:r>
              <a:rPr kumimoji="0" lang="fr-CA" altLang="fr-FR" sz="5300" b="0" i="0" u="none" strike="noStrike" cap="none" normalizeH="0" baseline="0" dirty="0" smtClean="0">
                <a:ln>
                  <a:noFill/>
                </a:ln>
                <a:solidFill>
                  <a:schemeClr val="tx1"/>
                </a:solidFill>
                <a:effectLst/>
              </a:rPr>
              <a:t>    </a:t>
            </a:r>
            <a:r>
              <a:rPr kumimoji="0" lang="fr-CA" altLang="fr-FR" sz="5300" b="1" i="0" u="none" strike="noStrike" cap="none" normalizeH="0" baseline="0" dirty="0" smtClean="0">
                <a:ln>
                  <a:noFill/>
                </a:ln>
                <a:solidFill>
                  <a:srgbClr val="00B050"/>
                </a:solidFill>
                <a:effectLst/>
                <a:latin typeface="Century Schoolbook" panose="02040604050505020304" pitchFamily="18" charset="0"/>
                <a:ea typeface="Calibri" panose="020F0502020204030204" pitchFamily="34" charset="0"/>
                <a:cs typeface="Times New Roman" panose="02020603050405020304" pitchFamily="18" charset="0"/>
              </a:rPr>
              <a:t>LAC-DES-SEIZE-ÎLES</a:t>
            </a:r>
            <a:r>
              <a:rPr kumimoji="0" lang="fr-CA" altLang="fr-FR" sz="4400" b="0" i="0" u="none" strike="noStrike" cap="none" normalizeH="0" baseline="0" dirty="0" smtClean="0">
                <a:ln>
                  <a:noFill/>
                </a:ln>
                <a:solidFill>
                  <a:schemeClr val="tx1"/>
                </a:solidFill>
                <a:effectLst/>
              </a:rPr>
              <a:t/>
            </a:r>
            <a:br>
              <a:rPr kumimoji="0" lang="fr-CA" altLang="fr-FR" sz="4400" b="0" i="0" u="none" strike="noStrike" cap="none" normalizeH="0" baseline="0" dirty="0" smtClean="0">
                <a:ln>
                  <a:noFill/>
                </a:ln>
                <a:solidFill>
                  <a:schemeClr val="tx1"/>
                </a:solidFill>
                <a:effectLst/>
              </a:rPr>
            </a:br>
            <a:endParaRPr lang="fr-CA" dirty="0"/>
          </a:p>
        </p:txBody>
      </p:sp>
      <p:sp>
        <p:nvSpPr>
          <p:cNvPr id="3" name="Sous-titre 2"/>
          <p:cNvSpPr>
            <a:spLocks noGrp="1"/>
          </p:cNvSpPr>
          <p:nvPr>
            <p:ph type="subTitle" idx="1"/>
          </p:nvPr>
        </p:nvSpPr>
        <p:spPr>
          <a:xfrm>
            <a:off x="2277439" y="3613113"/>
            <a:ext cx="9144000" cy="1655762"/>
          </a:xfrm>
        </p:spPr>
        <p:txBody>
          <a:bodyPr>
            <a:normAutofit/>
          </a:bodyPr>
          <a:lstStyle/>
          <a:p>
            <a:r>
              <a:rPr lang="fr-CA" sz="4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Bienvenue</a:t>
            </a:r>
            <a:r>
              <a:rPr lang="fr-CA" sz="4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sz="4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sz="4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11 mars 2017</a:t>
            </a:r>
            <a:endParaRPr lang="fr-CA" sz="4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98" y="479835"/>
            <a:ext cx="2866779" cy="4777965"/>
          </a:xfrm>
          <a:prstGeom prst="rect">
            <a:avLst/>
          </a:prstGeom>
        </p:spPr>
      </p:pic>
      <p:pic>
        <p:nvPicPr>
          <p:cNvPr id="7" name="Picture 1" descr="j011587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9890" y="3168127"/>
            <a:ext cx="5715000" cy="95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7027624"/>
      </p:ext>
    </p:extLst>
  </p:cSld>
  <p:clrMapOvr>
    <a:masterClrMapping/>
  </p:clrMapOvr>
  <mc:AlternateContent xmlns:mc="http://schemas.openxmlformats.org/markup-compatibility/2006" xmlns:p14="http://schemas.microsoft.com/office/powerpoint/2010/main">
    <mc:Choice Requires="p14">
      <p:transition spd="slow" p14:dur="4000" advTm="17470">
        <p14:vortex dir="r"/>
        <p:sndAc>
          <p:stSnd>
            <p:snd r:embed="rId3" name="camera.wav"/>
          </p:stSnd>
        </p:sndAc>
      </p:transition>
    </mc:Choice>
    <mc:Fallback xmlns="">
      <p:transition spd="slow" advTm="17470">
        <p:fade/>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A" sz="4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Ordre du jour</a:t>
            </a:r>
          </a:p>
        </p:txBody>
      </p:sp>
      <p:sp>
        <p:nvSpPr>
          <p:cNvPr id="3" name="Espace réservé du contenu 2"/>
          <p:cNvSpPr>
            <a:spLocks noGrp="1"/>
          </p:cNvSpPr>
          <p:nvPr>
            <p:ph idx="1"/>
          </p:nvPr>
        </p:nvSpPr>
        <p:spPr>
          <a:xfrm>
            <a:off x="971250" y="2223769"/>
            <a:ext cx="10382549" cy="3953193"/>
          </a:xfrm>
        </p:spPr>
        <p:txBody>
          <a:bodyPr>
            <a:normAutofit/>
          </a:bodyPr>
          <a:lstStyle/>
          <a:p>
            <a:pPr marL="0" indent="0">
              <a:buNone/>
            </a:pPr>
            <a:endParaRPr lang="fr-CA" sz="5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algn="ctr">
              <a:buFont typeface="Wingdings" panose="05000000000000000000" pitchFamily="2" charset="2"/>
              <a:buChar char="q"/>
            </a:pPr>
            <a:r>
              <a:rPr lang="fr-CA" sz="5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p>
          <a:p>
            <a:pPr marL="0" indent="0" algn="ctr">
              <a:buNone/>
            </a:pPr>
            <a:endParaRPr lang="fr-CA" sz="5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algn="ctr">
              <a:buFont typeface="Wingdings" panose="05000000000000000000" pitchFamily="2" charset="2"/>
              <a:buChar char="q"/>
            </a:pPr>
            <a:r>
              <a:rPr lang="fr-CA" sz="5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Rapport de la présidente</a:t>
            </a:r>
          </a:p>
          <a:p>
            <a:pPr marL="0" indent="0">
              <a:buNone/>
            </a:pPr>
            <a:endParaRPr lang="fr-CA" sz="5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endParaRPr lang="fr-CA" dirty="0"/>
          </a:p>
        </p:txBody>
      </p:sp>
      <p:pic>
        <p:nvPicPr>
          <p:cNvPr id="1025"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1848" y="1625742"/>
            <a:ext cx="7081351" cy="14807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24097" y="6644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pic>
        <p:nvPicPr>
          <p:cNvPr id="7" name="Image 6"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251" y="546100"/>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469259352"/>
      </p:ext>
    </p:extLst>
  </p:cSld>
  <p:clrMapOvr>
    <a:masterClrMapping/>
  </p:clrMapOvr>
  <mc:AlternateContent xmlns:mc="http://schemas.openxmlformats.org/markup-compatibility/2006" xmlns:p14="http://schemas.microsoft.com/office/powerpoint/2010/main">
    <mc:Choice Requires="p14">
      <p:transition spd="slow" p14:dur="1300" advTm="28655">
        <p14:pan dir="u"/>
        <p:sndAc>
          <p:stSnd>
            <p:snd r:embed="rId2" name="breeze.wav"/>
          </p:stSnd>
        </p:sndAc>
      </p:transition>
    </mc:Choice>
    <mc:Fallback xmlns="">
      <p:transition spd="slow" advTm="28655">
        <p:fade/>
        <p:sndAc>
          <p:stSnd>
            <p:snd r:embed="rId5" name="breeze.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A" sz="4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p>
        </p:txBody>
      </p:sp>
      <p:sp>
        <p:nvSpPr>
          <p:cNvPr id="3" name="Espace réservé du contenu 2"/>
          <p:cNvSpPr>
            <a:spLocks noGrp="1"/>
          </p:cNvSpPr>
          <p:nvPr>
            <p:ph idx="1"/>
          </p:nvPr>
        </p:nvSpPr>
        <p:spPr/>
        <p:txBody>
          <a:bodyPr>
            <a:noAutofit/>
          </a:bodyPr>
          <a:lstStyle/>
          <a:p>
            <a:pPr marL="0" indent="0" algn="ctr">
              <a:spcBef>
                <a:spcPct val="0"/>
              </a:spcBef>
              <a:buNone/>
            </a:pP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État des Résultats</a:t>
            </a:r>
          </a:p>
          <a:p>
            <a:pPr marL="0" indent="0" algn="ctr">
              <a:spcBef>
                <a:spcPct val="0"/>
              </a:spcBef>
              <a:buNone/>
            </a:pP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Exercice terminé le 31 décembre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2016</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Produits                                                                 10 832,42 $ </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Total </a:t>
            </a:r>
            <a:r>
              <a:rPr lang="fr-CA"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des charges                                          </a:t>
            </a:r>
            <a:r>
              <a:rPr lang="fr-CA"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10 085,47 $ </a:t>
            </a:r>
            <a:endParaRPr lang="fr-CA"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Excédent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des produits (Charges)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746,95 $ </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Image 3" descr="Fanion 18 x 30 16 iles ARTCULTURE officiel 2013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854" y="328930"/>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28" y="161664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122192"/>
      </p:ext>
    </p:extLst>
  </p:cSld>
  <p:clrMapOvr>
    <a:masterClrMapping/>
  </p:clrMapOvr>
  <mc:AlternateContent xmlns:mc="http://schemas.openxmlformats.org/markup-compatibility/2006" xmlns:p14="http://schemas.microsoft.com/office/powerpoint/2010/main">
    <mc:Choice Requires="p14">
      <p:transition spd="slow" p14:dur="1500" advTm="30871">
        <p:split orient="vert"/>
      </p:transition>
    </mc:Choice>
    <mc:Fallback xmlns="">
      <p:transition spd="slow" advTm="30871">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endParaRPr lang="fr-CA" dirty="0"/>
          </a:p>
        </p:txBody>
      </p:sp>
      <p:sp>
        <p:nvSpPr>
          <p:cNvPr id="3" name="Espace réservé du contenu 2"/>
          <p:cNvSpPr>
            <a:spLocks noGrp="1"/>
          </p:cNvSpPr>
          <p:nvPr>
            <p:ph idx="1"/>
          </p:nvPr>
        </p:nvSpPr>
        <p:spPr/>
        <p:txBody>
          <a:bodyPr>
            <a:normAutofit fontScale="77500" lnSpcReduction="20000"/>
          </a:bodyPr>
          <a:lstStyle/>
          <a:p>
            <a:pPr marL="0" indent="0">
              <a:lnSpc>
                <a:spcPct val="110000"/>
              </a:lnSpc>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31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Produits</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nSpc>
                <a:spcPct val="110000"/>
              </a:lnSpc>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Vente billets  tirage du tableau                                                         509,00 $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Vente de fanions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 -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Vente livres de recettes			                                               30,00 $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Aide financière Fonds culture et patrimoine (MRC)                  1 500,00 $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Aide financière Municipalité                                                          4 998,42 $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Commandite                                                                                       2 805,00 $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Revenu exposants                                                                                990,00 $</a:t>
            </a:r>
          </a:p>
          <a:p>
            <a:pPr marL="0" indent="0">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Intérêts                                                                                                         -    $ </a:t>
            </a:r>
          </a:p>
          <a:p>
            <a:pPr marL="0" indent="0">
              <a:lnSpc>
                <a:spcPct val="110000"/>
              </a:lnSpc>
              <a:spcBef>
                <a:spcPct val="0"/>
              </a:spcBef>
              <a:buNone/>
            </a:pP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10000"/>
              </a:lnSpc>
              <a:spcBef>
                <a:spcPct val="0"/>
              </a:spcBef>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TOTAL  des produits                 10 832,00 $</a:t>
            </a:r>
            <a:endParaRPr lang="fr-CA" dirty="0"/>
          </a:p>
        </p:txBody>
      </p:sp>
      <p:pic>
        <p:nvPicPr>
          <p:cNvPr id="4" name="Image 3" descr="Fanion 18 x 30 16 iles ARTCULTURE officiel 2013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491" y="193993"/>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28" y="153603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901939"/>
      </p:ext>
    </p:extLst>
  </p:cSld>
  <p:clrMapOvr>
    <a:masterClrMapping/>
  </p:clrMapOvr>
  <mc:AlternateContent xmlns:mc="http://schemas.openxmlformats.org/markup-compatibility/2006" xmlns:p14="http://schemas.microsoft.com/office/powerpoint/2010/main">
    <mc:Choice Requires="p14">
      <p:transition spd="slow" p14:dur="3400" advTm="54404">
        <p14:reveal/>
      </p:transition>
    </mc:Choice>
    <mc:Fallback xmlns="">
      <p:transition spd="slow" advTm="54404">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endParaRPr lang="fr-CA" dirty="0"/>
          </a:p>
        </p:txBody>
      </p:sp>
      <p:sp>
        <p:nvSpPr>
          <p:cNvPr id="3" name="Espace réservé du contenu 2"/>
          <p:cNvSpPr>
            <a:spLocks noGrp="1"/>
          </p:cNvSpPr>
          <p:nvPr>
            <p:ph idx="1"/>
          </p:nvPr>
        </p:nvSpPr>
        <p:spPr/>
        <p:txBody>
          <a:bodyPr>
            <a:normAutofit fontScale="40000" lnSpcReduction="20000"/>
          </a:bodyPr>
          <a:lstStyle/>
          <a:p>
            <a:pPr marL="0" indent="0">
              <a:lnSpc>
                <a:spcPct val="110000"/>
              </a:lnSpc>
              <a:spcBef>
                <a:spcPct val="0"/>
              </a:spcBef>
              <a:buNone/>
            </a:pPr>
            <a:r>
              <a:rPr lang="fr-CA" sz="60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Charges</a:t>
            </a:r>
          </a:p>
          <a:p>
            <a:pPr marL="0" indent="0">
              <a:lnSpc>
                <a:spcPct val="110000"/>
              </a:lnSpc>
              <a:spcBef>
                <a:spcPct val="0"/>
              </a:spcBef>
              <a:buNone/>
            </a:pPr>
            <a:endParaRPr lang="fr-CA" sz="45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endParaRPr lang="fr-CA" sz="45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reliés aux journées du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12, 13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et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14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août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2016</a:t>
            </a:r>
          </a:p>
          <a:p>
            <a:pPr marL="0" indent="0">
              <a:lnSpc>
                <a:spcPct val="110000"/>
              </a:lnSpc>
              <a:spcBef>
                <a:spcPct val="0"/>
              </a:spcBef>
              <a:buNone/>
            </a:pP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reliés au spectacle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3 769,53 $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Dépenses alcool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628,10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nSpc>
                <a:spcPct val="110000"/>
              </a:lnSpc>
              <a:spcBef>
                <a:spcPct val="0"/>
              </a:spcBef>
              <a:buNone/>
            </a:pP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Traiteur/nourriture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892,35 $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Location chapiteau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966,06 $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Matériaux de construction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178,80 $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Déplacer les bancs et décoration                                                             32,19 $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10000"/>
              </a:lnSpc>
              <a:spcBef>
                <a:spcPct val="0"/>
              </a:spcBef>
              <a:buNone/>
            </a:pP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Sous - Total  </a:t>
            </a:r>
            <a:r>
              <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reliés aux 3 jours)   </a:t>
            </a:r>
            <a:r>
              <a:rPr lang="fr-CA" sz="52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6 467,03 $ </a:t>
            </a:r>
            <a:endParaRPr lang="fr-CA" sz="52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a:buNone/>
            </a:pPr>
            <a:endParaRPr lang="fr-CA" dirty="0" smtClean="0"/>
          </a:p>
          <a:p>
            <a:pPr marL="0" indent="0">
              <a:lnSpc>
                <a:spcPct val="110000"/>
              </a:lnSpc>
              <a:spcBef>
                <a:spcPct val="0"/>
              </a:spcBef>
              <a:buNone/>
            </a:pPr>
            <a:endParaRPr lang="fr-CA" sz="29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endParaRPr lang="fr-CA" sz="29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10000"/>
              </a:lnSpc>
              <a:spcBef>
                <a:spcPct val="0"/>
              </a:spcBef>
              <a:buNone/>
            </a:pPr>
            <a:endParaRPr lang="fr-CA" sz="29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10000"/>
              </a:lnSpc>
              <a:spcBef>
                <a:spcPct val="0"/>
              </a:spcBef>
              <a:buNone/>
            </a:pPr>
            <a:endParaRPr lang="fr-CA" sz="45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endParaRPr lang="fr-CA" dirty="0"/>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470" y="1496403"/>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492" y="193993"/>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28985315"/>
      </p:ext>
    </p:extLst>
  </p:cSld>
  <p:clrMapOvr>
    <a:masterClrMapping/>
  </p:clrMapOvr>
  <mc:AlternateContent xmlns:mc="http://schemas.openxmlformats.org/markup-compatibility/2006" xmlns:p14="http://schemas.microsoft.com/office/powerpoint/2010/main">
    <mc:Choice Requires="p14">
      <p:transition spd="slow" p14:dur="3400" advTm="31331">
        <p14:reveal/>
      </p:transition>
    </mc:Choice>
    <mc:Fallback xmlns="">
      <p:transition spd="slow" advTm="31331">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endParaRPr lang="fr-CA" dirty="0"/>
          </a:p>
        </p:txBody>
      </p:sp>
      <p:sp>
        <p:nvSpPr>
          <p:cNvPr id="3" name="Espace réservé du contenu 2"/>
          <p:cNvSpPr>
            <a:spLocks noGrp="1"/>
          </p:cNvSpPr>
          <p:nvPr>
            <p:ph idx="1"/>
          </p:nvPr>
        </p:nvSpPr>
        <p:spPr/>
        <p:txBody>
          <a:bodyPr>
            <a:normAutofit fontScale="25000" lnSpcReduction="20000"/>
          </a:bodyPr>
          <a:lstStyle/>
          <a:p>
            <a:pPr algn="ctr">
              <a:buNone/>
            </a:pPr>
            <a:endParaRPr lang="fr-CA"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skerville Old Face" pitchFamily="18" charset="0"/>
            </a:endParaRPr>
          </a:p>
          <a:p>
            <a:pPr marL="0" indent="0">
              <a:lnSpc>
                <a:spcPct val="100000"/>
              </a:lnSpc>
              <a:buNone/>
            </a:pPr>
            <a:r>
              <a:rPr lang="fr-CA" sz="96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Charges</a:t>
            </a:r>
          </a:p>
          <a:p>
            <a:pPr marL="0" indent="0">
              <a:lnSpc>
                <a:spcPct val="100000"/>
              </a:lnSpc>
              <a:buNone/>
            </a:pPr>
            <a:endParaRPr lang="fr-CA" sz="96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de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bureau</a:t>
            </a:r>
          </a:p>
          <a:p>
            <a:pPr marL="0" indent="0">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Fournitures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et frais de bureau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695,68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Sous-Total  (Frais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bureau)                                        695,68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endPar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bancaires</a:t>
            </a:r>
            <a:endPar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00000"/>
              </a:lnSpc>
              <a:buNone/>
            </a:pP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fixes d'utilisation – Desjardins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35,40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nSpc>
                <a:spcPct val="100000"/>
              </a:lnSpc>
              <a:buNone/>
            </a:pP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d'utilisation - Desjardins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 $ </a:t>
            </a:r>
            <a:endPar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nSpc>
                <a:spcPct val="100000"/>
              </a:lnSpc>
              <a:buNone/>
            </a:pP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 contenu dépôt commercial – Desjardins                    </a:t>
            </a: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 $ </a:t>
            </a:r>
            <a:endPar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Sous-Total  (Frais bancaires)                                     35,40 </a:t>
            </a:r>
            <a:r>
              <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nSpc>
                <a:spcPct val="100000"/>
              </a:lnSpc>
              <a:buNone/>
            </a:pPr>
            <a:endPar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00000"/>
              </a:lnSpc>
              <a:buNone/>
            </a:pPr>
            <a:r>
              <a:rPr lang="fr-CA" sz="84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endParaRPr lang="fr-CA" sz="8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endParaRPr lang="fr-CA" sz="8800" dirty="0" smtClean="0"/>
          </a:p>
          <a:p>
            <a:pPr marL="0" indent="0">
              <a:lnSpc>
                <a:spcPct val="110000"/>
              </a:lnSpc>
              <a:spcBef>
                <a:spcPct val="0"/>
              </a:spcBef>
              <a:buNone/>
            </a:pPr>
            <a:endParaRPr lang="fr-CA" sz="8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228" y="153603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313" y="187422"/>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3140343548"/>
      </p:ext>
    </p:extLst>
  </p:cSld>
  <p:clrMapOvr>
    <a:masterClrMapping/>
  </p:clrMapOvr>
  <mc:AlternateContent xmlns:mc="http://schemas.openxmlformats.org/markup-compatibility/2006" xmlns:p14="http://schemas.microsoft.com/office/powerpoint/2010/main">
    <mc:Choice Requires="p14">
      <p:transition spd="slow" p14:dur="3400" advTm="10642">
        <p14:reveal/>
      </p:transition>
    </mc:Choice>
    <mc:Fallback xmlns="">
      <p:transition spd="slow" advTm="10642">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de la trésorière</a:t>
            </a:r>
            <a:endParaRPr lang="fr-CA" dirty="0"/>
          </a:p>
        </p:txBody>
      </p:sp>
      <p:sp>
        <p:nvSpPr>
          <p:cNvPr id="3" name="Espace réservé du contenu 2"/>
          <p:cNvSpPr>
            <a:spLocks noGrp="1"/>
          </p:cNvSpPr>
          <p:nvPr>
            <p:ph idx="1"/>
          </p:nvPr>
        </p:nvSpPr>
        <p:spPr/>
        <p:txBody>
          <a:bodyPr>
            <a:normAutofit/>
          </a:bodyPr>
          <a:lstStyle/>
          <a:p>
            <a:pPr marL="0" indent="0">
              <a:spcBef>
                <a:spcPct val="0"/>
              </a:spcBef>
              <a:buNone/>
            </a:pPr>
            <a:r>
              <a:rPr lang="fr-CA" sz="24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Charges</a:t>
            </a: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endPar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Autres </a:t>
            </a: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frais</a:t>
            </a:r>
          </a:p>
          <a:p>
            <a:pPr marL="0" indent="0">
              <a:spcBef>
                <a:spcPct val="0"/>
              </a:spcBef>
              <a:buNone/>
            </a:pP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Taxes et permis                         </a:t>
            </a: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74,00 </a:t>
            </a: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spcBef>
                <a:spcPct val="0"/>
              </a:spcBef>
              <a:buNone/>
            </a:pP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Publicité  et promotion                </a:t>
            </a: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2 788,07 $ </a:t>
            </a:r>
          </a:p>
          <a:p>
            <a:pPr marL="0" indent="0">
              <a:spcBef>
                <a:spcPct val="0"/>
              </a:spcBef>
              <a:buNone/>
            </a:pP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Autres </a:t>
            </a: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dépenses                                                                                            25,29 $</a:t>
            </a: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Sous-total (Autres frais)                                        2 887,36 $ </a:t>
            </a:r>
          </a:p>
          <a:p>
            <a:pPr marL="0" indent="0" algn="ctr">
              <a:spcBef>
                <a:spcPct val="0"/>
              </a:spcBef>
              <a:buNone/>
            </a:pP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spcBef>
                <a:spcPct val="0"/>
              </a:spcBef>
              <a:buNone/>
            </a:pP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spcBef>
                <a:spcPct val="0"/>
              </a:spcBef>
              <a:buNone/>
            </a:pPr>
            <a:endPar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spcBef>
                <a:spcPct val="0"/>
              </a:spcBef>
              <a:buNone/>
            </a:pP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Total </a:t>
            </a:r>
            <a:r>
              <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des charges                                                          </a:t>
            </a:r>
            <a:r>
              <a:rPr lang="fr-CA" sz="2100" b="1" dirty="0" smtClean="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10 085,47 $ </a:t>
            </a:r>
            <a:endParaRPr lang="fr-CA" sz="2100" b="1"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324" y="1507161"/>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282" y="193993"/>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4011620934"/>
      </p:ext>
    </p:extLst>
  </p:cSld>
  <p:clrMapOvr>
    <a:masterClrMapping/>
  </p:clrMapOvr>
  <mc:AlternateContent xmlns:mc="http://schemas.openxmlformats.org/markup-compatibility/2006" xmlns:p14="http://schemas.microsoft.com/office/powerpoint/2010/main">
    <mc:Choice Requires="p14">
      <p:transition spd="slow" p14:dur="3400" advTm="15144">
        <p14:reveal/>
      </p:transition>
    </mc:Choice>
    <mc:Fallback xmlns="">
      <p:transition spd="slow" advTm="15144">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Rapport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la présidente</a:t>
            </a:r>
          </a:p>
        </p:txBody>
      </p:sp>
      <p:sp>
        <p:nvSpPr>
          <p:cNvPr id="3" name="Espace réservé du contenu 2"/>
          <p:cNvSpPr>
            <a:spLocks noGrp="1"/>
          </p:cNvSpPr>
          <p:nvPr>
            <p:ph idx="1"/>
          </p:nvPr>
        </p:nvSpPr>
        <p:spPr>
          <a:xfrm>
            <a:off x="838200" y="1825625"/>
            <a:ext cx="10515600" cy="4532144"/>
          </a:xfrm>
        </p:spPr>
        <p:txBody>
          <a:bodyPr>
            <a:noAutofit/>
          </a:bodyPr>
          <a:lstStyle/>
          <a:p>
            <a:pPr marL="0" indent="0" algn="ctr">
              <a:buNone/>
            </a:pP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grand rassemblement annuel 2016 des Arts et de la Culture de Lac-des-Seize-Îles avait lieu les 12, 13 et 14 août. </a:t>
            </a:r>
          </a:p>
          <a:p>
            <a:pPr marL="0" indent="0" algn="ctr">
              <a:buNone/>
            </a:pP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Trois jours d'exposition d'œuvres d'artistes/artisans locaux et régionaux à l’intérieur de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l’église Notre-Dame de la Sagesse.</a:t>
            </a:r>
            <a:endPar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vendredi soir,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artistes</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artisans et visiteurs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étaient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accueillis avec vin et fromage,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agrémenté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d’un musicien, favorisant ainsi l'échange entre les parties.</a:t>
            </a:r>
          </a:p>
          <a:p>
            <a:pPr marL="0" indent="0" algn="ctr">
              <a:buNone/>
            </a:pP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Pour le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samedi et dimanche: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En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plus des exposants, des groupes musicaux de la région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qui partageaient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périodiquement leurs talents avec les visiteurs.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Volet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jeunesse (bédéiste),  présentation cinématographique, prestation de danse Baladi étaient aussi au programme.  </a:t>
            </a:r>
          </a:p>
          <a:p>
            <a:pPr marL="0" indent="0" algn="ctr">
              <a:buNone/>
            </a:pP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S’ajoutait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à l’horaire, un tour du village animé, racontant l’histoire de son patrimoine et de ses origines.</a:t>
            </a:r>
          </a:p>
          <a:p>
            <a:pPr algn="ctr">
              <a:buNone/>
            </a:pP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Cette activité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permettait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d’augmenter le degré d'appartenance, de fierté et de curiosité aux citoyennes et citoyens de la municipalité tout en prenant conscience du potentiel que leur offre leur milieu en terme d’arts et de culture, en plus de créer une nouvelle attraction pour ses visiteurs.</a:t>
            </a:r>
          </a:p>
        </p:txBody>
      </p:sp>
      <p:pic>
        <p:nvPicPr>
          <p:cNvPr id="4"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324" y="1408917"/>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8828" y="193993"/>
            <a:ext cx="911860" cy="1496695"/>
          </a:xfrm>
          <a:prstGeom prst="rect">
            <a:avLst/>
          </a:prstGeom>
          <a:noFill/>
          <a:ln w="9525">
            <a:solidFill>
              <a:srgbClr val="000000"/>
            </a:solidFill>
            <a:miter lim="800000"/>
            <a:headEnd/>
            <a:tailEnd/>
          </a:ln>
        </p:spPr>
      </p:pic>
    </p:spTree>
    <p:custDataLst>
      <p:tags r:id="rId1"/>
    </p:custDataLst>
    <p:extLst>
      <p:ext uri="{BB962C8B-B14F-4D97-AF65-F5344CB8AC3E}">
        <p14:creationId xmlns:p14="http://schemas.microsoft.com/office/powerpoint/2010/main" val="816364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5699">
        <p15:prstTrans prst="fallOver"/>
      </p:transition>
    </mc:Choice>
    <mc:Fallback xmlns="">
      <p:transition spd="slow" advTm="8569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Activités Culturelles</a:t>
            </a:r>
            <a:endParaRPr lang="fr-CA" dirty="0"/>
          </a:p>
        </p:txBody>
      </p:sp>
      <p:sp>
        <p:nvSpPr>
          <p:cNvPr id="3" name="Espace réservé du contenu 2"/>
          <p:cNvSpPr>
            <a:spLocks noGrp="1"/>
          </p:cNvSpPr>
          <p:nvPr>
            <p:ph idx="1"/>
          </p:nvPr>
        </p:nvSpPr>
        <p:spPr/>
        <p:txBody>
          <a:bodyPr>
            <a:normAutofit fontScale="47500" lnSpcReduction="20000"/>
          </a:bodyPr>
          <a:lstStyle/>
          <a:p>
            <a:pPr marL="0" indent="0" algn="ctr" fontAlgn="base">
              <a:lnSpc>
                <a:spcPct val="110000"/>
              </a:lnSpc>
              <a:buNone/>
            </a:pP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Cet événement comportait différents volets:</a:t>
            </a:r>
          </a:p>
          <a:p>
            <a:pPr marL="0" indent="0" algn="ctr" fontAlgn="base">
              <a:lnSpc>
                <a:spcPct val="110000"/>
              </a:lnSpc>
              <a:buNone/>
            </a:pPr>
            <a:r>
              <a:rPr lang="fr-CA" sz="4000" b="1" dirty="0" smtClean="0">
                <a:solidFill>
                  <a:srgbClr val="4F81BD"/>
                </a:solidFill>
                <a:effectLst>
                  <a:outerShdw blurRad="38100" dist="38100" dir="2700000" algn="tl">
                    <a:srgbClr val="000000">
                      <a:alpha val="43137"/>
                    </a:srgbClr>
                  </a:outerShdw>
                </a:effectLst>
                <a:latin typeface="Century Schoolbook" panose="02040604050505020304" pitchFamily="18" charset="0"/>
                <a:ea typeface="Calibri" panose="020F0502020204030204" pitchFamily="34" charset="0"/>
                <a:cs typeface="Times New Roman" panose="02020603050405020304" pitchFamily="18" charset="0"/>
              </a:rPr>
              <a:t>volet jeunesse</a:t>
            </a:r>
            <a:r>
              <a:rPr lang="fr-CA" sz="4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gn="ctr" fontAlgn="base">
              <a:lnSpc>
                <a:spcPct val="110000"/>
              </a:lnSpc>
              <a:buNone/>
            </a:pPr>
            <a:r>
              <a:rPr lang="fr-CA" sz="4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Atelier «bandes dessinées» animé par le bédéiste Stéphan Archambault,</a:t>
            </a:r>
          </a:p>
          <a:p>
            <a:pPr marL="0" indent="0" algn="ctr" fontAlgn="base">
              <a:lnSpc>
                <a:spcPct val="110000"/>
              </a:lnSpc>
              <a:buNone/>
            </a:pPr>
            <a:r>
              <a:rPr lang="fr-CA" sz="4000" b="1" dirty="0" smtClean="0">
                <a:solidFill>
                  <a:srgbClr val="4F81BD"/>
                </a:solidFill>
                <a:effectLst>
                  <a:outerShdw blurRad="38100" dist="38100" dir="2700000" algn="tl">
                    <a:srgbClr val="000000">
                      <a:alpha val="43137"/>
                    </a:srgbClr>
                  </a:outerShdw>
                </a:effectLst>
                <a:latin typeface="Century Schoolbook" panose="02040604050505020304" pitchFamily="18" charset="0"/>
                <a:ea typeface="Calibri" panose="020F0502020204030204" pitchFamily="34" charset="0"/>
                <a:cs typeface="Times New Roman" panose="02020603050405020304" pitchFamily="18" charset="0"/>
              </a:rPr>
              <a:t>volet </a:t>
            </a:r>
            <a:r>
              <a:rPr lang="fr-CA" sz="4000" b="1" dirty="0">
                <a:solidFill>
                  <a:srgbClr val="4F81BD"/>
                </a:solidFill>
                <a:effectLst>
                  <a:outerShdw blurRad="38100" dist="38100" dir="2700000" algn="tl">
                    <a:srgbClr val="000000">
                      <a:alpha val="43137"/>
                    </a:srgbClr>
                  </a:outerShdw>
                </a:effectLst>
                <a:latin typeface="Century Schoolbook" panose="02040604050505020304" pitchFamily="18" charset="0"/>
                <a:ea typeface="Calibri" panose="020F0502020204030204" pitchFamily="34" charset="0"/>
                <a:cs typeface="Times New Roman" panose="02020603050405020304" pitchFamily="18" charset="0"/>
              </a:rPr>
              <a:t>danse</a:t>
            </a: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gn="ctr" fontAlgn="base">
              <a:lnSpc>
                <a:spcPct val="110000"/>
              </a:lnSpc>
              <a:buNone/>
            </a:pP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Atelier de danse de Baladi animé et dirigé par Mme Diane Ruel.</a:t>
            </a:r>
          </a:p>
          <a:p>
            <a:pPr marL="0" indent="0" algn="ctr" fontAlgn="base">
              <a:lnSpc>
                <a:spcPct val="110000"/>
              </a:lnSpc>
              <a:buNone/>
            </a:pPr>
            <a:r>
              <a:rPr lang="fr-CA" sz="4000" b="1" dirty="0">
                <a:solidFill>
                  <a:srgbClr val="4F81BD"/>
                </a:solidFill>
                <a:effectLst>
                  <a:outerShdw blurRad="38100" dist="38100" dir="2700000" algn="tl">
                    <a:srgbClr val="000000">
                      <a:alpha val="43137"/>
                    </a:srgbClr>
                  </a:outerShdw>
                </a:effectLst>
                <a:latin typeface="Century Schoolbook" panose="02040604050505020304" pitchFamily="18" charset="0"/>
                <a:ea typeface="Calibri" panose="020F0502020204030204" pitchFamily="34" charset="0"/>
                <a:cs typeface="Times New Roman" panose="02020603050405020304" pitchFamily="18" charset="0"/>
              </a:rPr>
              <a:t>volet cinéma</a:t>
            </a: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gn="ctr" fontAlgn="base">
              <a:lnSpc>
                <a:spcPct val="110000"/>
              </a:lnSpc>
              <a:buNone/>
            </a:pP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Présentation animée du film documentaire: « GOD SAVE JUSTIN TRUDEAU »</a:t>
            </a:r>
          </a:p>
          <a:p>
            <a:pPr marL="0" indent="0" algn="ctr" fontAlgn="base">
              <a:lnSpc>
                <a:spcPct val="110000"/>
              </a:lnSpc>
              <a:buNone/>
            </a:pPr>
            <a:r>
              <a:rPr lang="fr-CA" sz="4000" b="1" dirty="0">
                <a:solidFill>
                  <a:srgbClr val="4F81BD"/>
                </a:solidFill>
                <a:effectLst>
                  <a:outerShdw blurRad="38100" dist="38100" dir="2700000" algn="tl">
                    <a:srgbClr val="000000">
                      <a:alpha val="43137"/>
                    </a:srgbClr>
                  </a:outerShdw>
                </a:effectLst>
                <a:latin typeface="Century Schoolbook" panose="02040604050505020304" pitchFamily="18" charset="0"/>
                <a:ea typeface="Calibri" panose="020F0502020204030204" pitchFamily="34" charset="0"/>
                <a:cs typeface="Times New Roman" panose="02020603050405020304" pitchFamily="18" charset="0"/>
              </a:rPr>
              <a:t>volet parcours guidé patrimoniale</a:t>
            </a: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gn="ctr" fontAlgn="base">
              <a:lnSpc>
                <a:spcPct val="110000"/>
              </a:lnSpc>
              <a:buNone/>
            </a:pPr>
            <a:r>
              <a:rPr lang="fr-CA" sz="4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Tour guidé et animé illustrant de façon symbolique les volets historique et architectural de notre Municipalité</a:t>
            </a:r>
            <a:r>
              <a:rPr lang="fr-CA" dirty="0"/>
              <a:t>.</a:t>
            </a:r>
          </a:p>
        </p:txBody>
      </p:sp>
      <p:pic>
        <p:nvPicPr>
          <p:cNvPr id="4" name="Image 3"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2497" y="279558"/>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1848" y="1625742"/>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3567708"/>
      </p:ext>
    </p:extLst>
  </p:cSld>
  <p:clrMapOvr>
    <a:masterClrMapping/>
  </p:clrMapOvr>
  <mc:AlternateContent xmlns:mc="http://schemas.openxmlformats.org/markup-compatibility/2006" xmlns:p14="http://schemas.microsoft.com/office/powerpoint/2010/main">
    <mc:Choice Requires="p14">
      <p:transition spd="slow" p14:dur="2000" advTm="50731"/>
    </mc:Choice>
    <mc:Fallback xmlns="">
      <p:transition spd="slow" advTm="507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Jeunesse</a:t>
            </a:r>
            <a:endParaRPr lang="fr-CA" dirty="0"/>
          </a:p>
        </p:txBody>
      </p:sp>
      <p:sp>
        <p:nvSpPr>
          <p:cNvPr id="3" name="Espace réservé du contenu 2"/>
          <p:cNvSpPr>
            <a:spLocks noGrp="1"/>
          </p:cNvSpPr>
          <p:nvPr>
            <p:ph idx="1"/>
          </p:nvPr>
        </p:nvSpPr>
        <p:spPr/>
        <p:txBody>
          <a:bodyPr>
            <a:normAutofit/>
          </a:bodyPr>
          <a:lstStyle/>
          <a:p>
            <a:pPr marL="0" indent="0" algn="ctr">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Samedi 10h00 à 12h30</a:t>
            </a:r>
          </a:p>
          <a:p>
            <a:pPr marL="0" indent="0" algn="ctr">
              <a:buNone/>
            </a:pPr>
            <a:r>
              <a:rPr lang="fr-CA" b="1" dirty="0">
                <a:solidFill>
                  <a:srgbClr val="4F81BD"/>
                </a:solidFill>
                <a:latin typeface="Century Schoolbook" panose="02040604050505020304" pitchFamily="18" charset="0"/>
                <a:cs typeface="Times New Roman" panose="02020603050405020304" pitchFamily="18" charset="0"/>
              </a:rPr>
              <a:t>Atelier de Bandes </a:t>
            </a:r>
            <a:r>
              <a:rPr lang="fr-CA" b="1" dirty="0" smtClean="0">
                <a:solidFill>
                  <a:srgbClr val="4F81BD"/>
                </a:solidFill>
                <a:latin typeface="Century Schoolbook" panose="02040604050505020304" pitchFamily="18" charset="0"/>
                <a:cs typeface="Times New Roman" panose="02020603050405020304" pitchFamily="18" charset="0"/>
              </a:rPr>
              <a:t>Dessinées</a:t>
            </a:r>
            <a:endParaRPr lang="fr-CA" b="1" dirty="0">
              <a:solidFill>
                <a:srgbClr val="4F81BD"/>
              </a:solidFill>
              <a:latin typeface="Century Schoolbook" panose="02040604050505020304" pitchFamily="18" charset="0"/>
              <a:cs typeface="Times New Roman" panose="02020603050405020304" pitchFamily="18" charset="0"/>
            </a:endParaRPr>
          </a:p>
          <a:p>
            <a:pPr marL="0" indent="0" algn="ctr">
              <a:buNone/>
            </a:pPr>
            <a:r>
              <a:rPr lang="fr-CA" b="1" dirty="0" smtClean="0">
                <a:solidFill>
                  <a:srgbClr val="4F81BD"/>
                </a:solidFill>
                <a:latin typeface="Century Schoolbook" panose="02040604050505020304" pitchFamily="18" charset="0"/>
                <a:cs typeface="Times New Roman" panose="02020603050405020304" pitchFamily="18" charset="0"/>
              </a:rPr>
              <a:t>Monsieur Stéphan Archambault</a:t>
            </a:r>
          </a:p>
          <a:p>
            <a:pPr marL="0" indent="0">
              <a:buNone/>
            </a:pPr>
            <a:endParaRPr lang="fr-CA" b="1" dirty="0" smtClean="0">
              <a:solidFill>
                <a:srgbClr val="4F81BD"/>
              </a:solidFill>
              <a:latin typeface="Century Schoolbook" panose="02040604050505020304" pitchFamily="18" charset="0"/>
              <a:cs typeface="Times New Roman" panose="02020603050405020304" pitchFamily="18" charset="0"/>
            </a:endParaRP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501" y="1485646"/>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4921" y="193993"/>
            <a:ext cx="911860" cy="1496695"/>
          </a:xfrm>
          <a:prstGeom prst="rect">
            <a:avLst/>
          </a:prstGeom>
          <a:noFill/>
          <a:ln w="9525">
            <a:solidFill>
              <a:srgbClr val="000000"/>
            </a:solidFill>
            <a:miter lim="800000"/>
            <a:headEnd/>
            <a:tailEnd/>
          </a:ln>
        </p:spPr>
      </p:pic>
      <p:pic>
        <p:nvPicPr>
          <p:cNvPr id="2050" name="Picture 2" descr="SColvey_DSC1950-W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63" y="3556166"/>
            <a:ext cx="4221024" cy="2818049"/>
          </a:xfrm>
          <a:prstGeom prst="rect">
            <a:avLst/>
          </a:prstGeom>
          <a:ln w="190500" cap="sq">
            <a:solidFill>
              <a:schemeClr val="tx1">
                <a:lumMod val="75000"/>
                <a:lumOff val="2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502" y="153603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212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5208">
        <p15:prstTrans prst="wind"/>
      </p:transition>
    </mc:Choice>
    <mc:Fallback xmlns="">
      <p:transition spd="slow" advTm="15208">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Atelier d’animation pour les jeunes </a:t>
            </a:r>
            <a:br>
              <a:rPr lang="fr-CA" b="1" dirty="0" smtClean="0">
                <a:solidFill>
                  <a:srgbClr val="4F81BD"/>
                </a:solidFill>
                <a:latin typeface="Century Schoolbook" panose="02040604050505020304" pitchFamily="18" charset="0"/>
                <a:cs typeface="Times New Roman" panose="02020603050405020304" pitchFamily="18" charset="0"/>
              </a:rPr>
            </a:br>
            <a:r>
              <a:rPr lang="fr-CA" b="1" dirty="0" smtClean="0">
                <a:solidFill>
                  <a:srgbClr val="4F81BD"/>
                </a:solidFill>
                <a:latin typeface="Century Schoolbook" panose="02040604050505020304" pitchFamily="18" charset="0"/>
                <a:cs typeface="Times New Roman" panose="02020603050405020304" pitchFamily="18" charset="0"/>
              </a:rPr>
              <a:t>de 6 ans à 12 ans</a:t>
            </a:r>
            <a:endParaRPr lang="fr-CA"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241" y="1873568"/>
            <a:ext cx="6820372" cy="4885602"/>
          </a:xfrm>
          <a:ln w="12700">
            <a:solidFill>
              <a:srgbClr val="4F81BD"/>
            </a:solidFill>
          </a:ln>
        </p:spPr>
      </p:pic>
      <p:pic>
        <p:nvPicPr>
          <p:cNvPr id="5"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8009" y="1542609"/>
            <a:ext cx="7081351" cy="14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28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230">
        <p15:prstTrans prst="prestige"/>
      </p:transition>
    </mc:Choice>
    <mc:Fallback xmlns="">
      <p:transition spd="slow" advTm="323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M. Stéphan Archambault</a:t>
            </a:r>
            <a:r>
              <a:rPr lang="fr-CA" b="1" dirty="0">
                <a:solidFill>
                  <a:srgbClr val="4F81BD"/>
                </a:solidFill>
                <a:latin typeface="Century Schoolbook" panose="02040604050505020304" pitchFamily="18" charset="0"/>
                <a:cs typeface="Times New Roman" panose="02020603050405020304" pitchFamily="18" charset="0"/>
              </a:rPr>
              <a:t/>
            </a:r>
            <a:br>
              <a:rPr lang="fr-CA" b="1" dirty="0">
                <a:solidFill>
                  <a:srgbClr val="4F81BD"/>
                </a:solidFill>
                <a:latin typeface="Century Schoolbook" panose="02040604050505020304" pitchFamily="18" charset="0"/>
                <a:cs typeface="Times New Roman" panose="02020603050405020304" pitchFamily="18" charset="0"/>
              </a:rPr>
            </a:br>
            <a:r>
              <a:rPr lang="fr-CA" b="1" dirty="0" err="1">
                <a:solidFill>
                  <a:srgbClr val="4F81BD"/>
                </a:solidFill>
                <a:latin typeface="Century Schoolbook" panose="02040604050505020304" pitchFamily="18" charset="0"/>
                <a:cs typeface="Times New Roman" panose="02020603050405020304" pitchFamily="18" charset="0"/>
              </a:rPr>
              <a:t>Arché</a:t>
            </a:r>
            <a:endParaRPr lang="fr-CA" dirty="0"/>
          </a:p>
        </p:txBody>
      </p:sp>
      <p:sp>
        <p:nvSpPr>
          <p:cNvPr id="3" name="Espace réservé du contenu 2"/>
          <p:cNvSpPr>
            <a:spLocks noGrp="1"/>
          </p:cNvSpPr>
          <p:nvPr>
            <p:ph idx="1"/>
          </p:nvPr>
        </p:nvSpPr>
        <p:spPr>
          <a:xfrm>
            <a:off x="391644" y="1861821"/>
            <a:ext cx="12139697" cy="7186822"/>
          </a:xfrm>
        </p:spPr>
        <p:txBody>
          <a:bodyPr>
            <a:noAutofit/>
          </a:bodyPr>
          <a:lstStyle/>
          <a:p>
            <a:pPr marL="0" indent="0">
              <a:buNone/>
            </a:pPr>
            <a:endParaRPr lang="fr-CA" sz="2000" b="1" dirty="0" smtClean="0">
              <a:solidFill>
                <a:srgbClr val="4F81BD"/>
              </a:solidFill>
              <a:latin typeface="Century Schoolbook" panose="02040604050505020304" pitchFamily="18" charset="0"/>
              <a:ea typeface="+mj-ea"/>
              <a:cs typeface="Times New Roman" panose="02020603050405020304" pitchFamily="18" charset="0"/>
            </a:endParaRPr>
          </a:p>
          <a:p>
            <a:pPr marL="0" indent="0" fontAlgn="base">
              <a:buNone/>
            </a:pPr>
            <a:endPar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fontAlgn="base">
              <a:buNone/>
            </a:pPr>
            <a:endPar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fontAlgn="base">
              <a:buNone/>
            </a:pP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Curieux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savoir les détails de la création d’une bande dessinée ? le début de ce monde d’image dans lequel nous vivons ? Quels sont les pionniers de la bande dessinée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endPar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fontAlgn="base">
              <a:buNone/>
            </a:pP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Relèverez-vous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défi de la réalisation d’un personnage de bande dessinée forme après forme, étape par étape ?</a:t>
            </a:r>
          </a:p>
          <a:p>
            <a:pPr marL="0" indent="0" algn="ctr" fontAlgn="base">
              <a:buNone/>
            </a:pP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Un </a:t>
            </a:r>
            <a:r>
              <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atelier d’initiation à la bande dessinée pour toute la famille, livré avec beaucoup d’humour, qui dose l’acquisition de connaissances avec la mise en pratique du dessin.</a:t>
            </a: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470" y="169068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491" y="193993"/>
            <a:ext cx="911860" cy="1496695"/>
          </a:xfrm>
          <a:prstGeom prst="rect">
            <a:avLst/>
          </a:prstGeom>
          <a:noFill/>
          <a:ln w="9525">
            <a:solidFill>
              <a:srgbClr val="000000"/>
            </a:solidFill>
            <a:miter lim="800000"/>
            <a:headEnd/>
            <a:tailEnd/>
          </a:ln>
        </p:spPr>
      </p:pic>
      <p:pic>
        <p:nvPicPr>
          <p:cNvPr id="3074" name="Picture 2" descr="KanJ-CulottesM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811" y="4657725"/>
            <a:ext cx="2028825"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29219"/>
      </p:ext>
    </p:extLst>
  </p:cSld>
  <p:clrMapOvr>
    <a:masterClrMapping/>
  </p:clrMapOvr>
  <mc:AlternateContent xmlns:mc="http://schemas.openxmlformats.org/markup-compatibility/2006" xmlns:p14="http://schemas.microsoft.com/office/powerpoint/2010/main">
    <mc:Choice Requires="p14">
      <p:transition spd="slow" p14:dur="4000" advTm="36801">
        <p14:vortex dir="r"/>
      </p:transition>
    </mc:Choice>
    <mc:Fallback xmlns="">
      <p:transition spd="slow" advTm="36801">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Madame Diane Ruel</a:t>
            </a:r>
            <a:endParaRPr lang="fr-CA" dirty="0"/>
          </a:p>
        </p:txBody>
      </p:sp>
      <p:pic>
        <p:nvPicPr>
          <p:cNvPr id="4"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470" y="169068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3405" y="279558"/>
            <a:ext cx="911860" cy="1496695"/>
          </a:xfrm>
          <a:prstGeom prst="rect">
            <a:avLst/>
          </a:prstGeom>
          <a:noFill/>
          <a:ln w="9525">
            <a:solidFill>
              <a:srgbClr val="000000"/>
            </a:solidFill>
            <a:miter lim="800000"/>
            <a:headEnd/>
            <a:tailEnd/>
          </a:ln>
        </p:spPr>
      </p:pic>
      <p:pic>
        <p:nvPicPr>
          <p:cNvPr id="5122" name="Picture 2" descr="Diane Ruel buste"/>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7198422" y="2511586"/>
            <a:ext cx="2515264" cy="3792395"/>
          </a:xfrm>
          <a:prstGeom prst="rect">
            <a:avLst/>
          </a:prstGeom>
          <a:ln w="228600" cap="sq" cmpd="thickThin">
            <a:noFill/>
            <a:prstDash val="solid"/>
            <a:miter lim="800000"/>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1495313" y="2091602"/>
            <a:ext cx="7594899" cy="1512209"/>
          </a:xfrm>
          <a:prstGeom prst="rect">
            <a:avLst/>
          </a:prstGeom>
        </p:spPr>
        <p:txBody>
          <a:bodyPr wrap="square">
            <a:spAutoFit/>
          </a:bodyPr>
          <a:lstStyle/>
          <a:p>
            <a:pPr algn="ctr">
              <a:lnSpc>
                <a:spcPct val="90000"/>
              </a:lnSpc>
              <a:spcBef>
                <a:spcPts val="1000"/>
              </a:spcBef>
            </a:pPr>
            <a:r>
              <a:rPr lang="fr-CA" sz="2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Dimanche10 </a:t>
            </a:r>
            <a:r>
              <a:rPr lang="fr-CA" sz="2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h 00 à 11 h </a:t>
            </a:r>
            <a:r>
              <a:rPr lang="fr-CA" sz="2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30</a:t>
            </a:r>
          </a:p>
          <a:p>
            <a:pPr algn="ctr">
              <a:lnSpc>
                <a:spcPct val="90000"/>
              </a:lnSpc>
              <a:spcBef>
                <a:spcPts val="1000"/>
              </a:spcBef>
            </a:pPr>
            <a:r>
              <a:rPr lang="fr-CA" sz="2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a:t>
            </a:r>
            <a:r>
              <a:rPr lang="fr-CA" sz="2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telier </a:t>
            </a:r>
            <a:r>
              <a:rPr lang="fr-CA" sz="2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a:t>
            </a:r>
            <a:r>
              <a:rPr lang="fr-CA" sz="2800" b="1" dirty="0" err="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baladi</a:t>
            </a:r>
            <a:endParaRPr lang="fr-CA" sz="2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algn="ctr">
              <a:lnSpc>
                <a:spcPct val="90000"/>
              </a:lnSpc>
              <a:spcBef>
                <a:spcPts val="1000"/>
              </a:spcBef>
            </a:pPr>
            <a:r>
              <a:rPr lang="fr-CA" sz="2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Madame Diane Ruel</a:t>
            </a:r>
            <a:endParaRPr lang="fr-CA" sz="2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968548608"/>
      </p:ext>
    </p:extLst>
  </p:cSld>
  <p:clrMapOvr>
    <a:masterClrMapping/>
  </p:clrMapOvr>
  <mc:AlternateContent xmlns:mc="http://schemas.openxmlformats.org/markup-compatibility/2006" xmlns:p14="http://schemas.microsoft.com/office/powerpoint/2010/main">
    <mc:Choice Requires="p14">
      <p:transition spd="slow" p14:dur="2000" advTm="14678"/>
    </mc:Choice>
    <mc:Fallback xmlns="">
      <p:transition spd="slow" advTm="146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cs typeface="Times New Roman" panose="02020603050405020304" pitchFamily="18" charset="0"/>
              </a:rPr>
              <a:t>Madame Diane </a:t>
            </a:r>
            <a:r>
              <a:rPr lang="fr-CA" b="1" dirty="0" smtClean="0">
                <a:solidFill>
                  <a:srgbClr val="4F81BD"/>
                </a:solidFill>
                <a:latin typeface="Century Schoolbook" panose="02040604050505020304" pitchFamily="18" charset="0"/>
                <a:cs typeface="Times New Roman" panose="02020603050405020304" pitchFamily="18" charset="0"/>
              </a:rPr>
              <a:t>Ruel</a:t>
            </a:r>
            <a:endParaRPr lang="fr-CA" dirty="0"/>
          </a:p>
        </p:txBody>
      </p:sp>
      <p:pic>
        <p:nvPicPr>
          <p:cNvPr id="4" name="Image 3"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405" y="279558"/>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0470" y="169068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s://scontent.xx.fbcdn.net/v/t31.0-8/15936440_1364993386905061_8343185911130404085_o.jpg?oh=854561620c59d24546c3967ba81e1d6b&amp;oe=5924CF00"/>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231579" y="2191385"/>
            <a:ext cx="7728841" cy="43513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14890126"/>
      </p:ext>
    </p:extLst>
  </p:cSld>
  <p:clrMapOvr>
    <a:masterClrMapping/>
  </p:clrMapOvr>
  <mc:AlternateContent xmlns:mc="http://schemas.openxmlformats.org/markup-compatibility/2006" xmlns:p14="http://schemas.microsoft.com/office/powerpoint/2010/main">
    <mc:Choice Requires="p14">
      <p:transition spd="slow" p14:dur="2000" advTm="5019"/>
    </mc:Choice>
    <mc:Fallback xmlns="">
      <p:transition spd="slow" advTm="50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heel(1)">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Al </a:t>
            </a:r>
            <a:r>
              <a:rPr lang="fr-CA" b="1" dirty="0" err="1" smtClean="0">
                <a:solidFill>
                  <a:srgbClr val="4F81BD"/>
                </a:solidFill>
                <a:latin typeface="Century Schoolbook" panose="02040604050505020304" pitchFamily="18" charset="0"/>
                <a:cs typeface="Times New Roman" panose="02020603050405020304" pitchFamily="18" charset="0"/>
              </a:rPr>
              <a:t>Helem</a:t>
            </a:r>
            <a:r>
              <a:rPr lang="fr-CA" b="1" dirty="0" smtClean="0">
                <a:solidFill>
                  <a:srgbClr val="4F81BD"/>
                </a:solidFill>
                <a:latin typeface="Century Schoolbook" panose="02040604050505020304" pitchFamily="18" charset="0"/>
                <a:cs typeface="Times New Roman" panose="02020603050405020304" pitchFamily="18" charset="0"/>
              </a:rPr>
              <a:t/>
            </a:r>
            <a:br>
              <a:rPr lang="fr-CA" b="1" dirty="0" smtClean="0">
                <a:solidFill>
                  <a:srgbClr val="4F81BD"/>
                </a:solidFill>
                <a:latin typeface="Century Schoolbook" panose="02040604050505020304" pitchFamily="18" charset="0"/>
                <a:cs typeface="Times New Roman" panose="02020603050405020304" pitchFamily="18" charset="0"/>
              </a:rPr>
            </a:br>
            <a:r>
              <a:rPr lang="fr-CA" b="1" dirty="0" smtClean="0">
                <a:solidFill>
                  <a:srgbClr val="4F81BD"/>
                </a:solidFill>
                <a:latin typeface="Century Schoolbook" panose="02040604050505020304" pitchFamily="18" charset="0"/>
                <a:cs typeface="Times New Roman" panose="02020603050405020304" pitchFamily="18" charset="0"/>
              </a:rPr>
              <a:t>Danse Orientale</a:t>
            </a:r>
            <a:endParaRPr lang="fr-CA" dirty="0"/>
          </a:p>
        </p:txBody>
      </p:sp>
      <p:sp>
        <p:nvSpPr>
          <p:cNvPr id="3" name="Espace réservé du contenu 2"/>
          <p:cNvSpPr>
            <a:spLocks noGrp="1"/>
          </p:cNvSpPr>
          <p:nvPr>
            <p:ph idx="1"/>
          </p:nvPr>
        </p:nvSpPr>
        <p:spPr/>
        <p:txBody>
          <a:bodyPr>
            <a:noAutofit/>
          </a:bodyPr>
          <a:lstStyle/>
          <a:p>
            <a:pPr marL="0" indent="0" algn="ctr" fontAlgn="base">
              <a:lnSpc>
                <a:spcPct val="110000"/>
              </a:lnSpc>
              <a:buNone/>
            </a:pP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En 1981, Diane Ruel, dont le nom de scène est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Nagwa</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découvre la danse orientale sous la direction de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Gamila</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Asfour</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Grâce à elle, Diane s’oriente vers une carrière de danseuse professionnelle.</a:t>
            </a:r>
          </a:p>
          <a:p>
            <a:pPr marL="0" indent="0" algn="ctr" fontAlgn="base">
              <a:lnSpc>
                <a:spcPct val="110000"/>
              </a:lnSpc>
              <a:buNone/>
            </a:pP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Depuis ses débuts, et encore aujourd’hui, Diane ne cesse de se perfectionner auprès de maîtres de la danse orientale. Elle a suivi des ateliers de formation avec plusieurs chorégraphes, dont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Yousry</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Sharif, Mahmoud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Reda</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et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Raqia</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Hassan plus récemment elle a suivi des stages avec Tito,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Neveen</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Ramez,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Lubna</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Eman</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Aida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Nour</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Virginia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Mendez</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gn="ctr" fontAlgn="base">
              <a:lnSpc>
                <a:spcPct val="110000"/>
              </a:lnSpc>
              <a:buNone/>
            </a:pP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En 1987, elle fait ses premiers pas sur les scènes de nombreux restaurants libanais de la région métropolitaine. En 1989, elle entreprend une nouvelle carrière en enseignement de la danse orientale. Ses élèves de tous les niveaux sont aujourd’hui unanimes pour vanter sa passion communicative, l’excellence de son enseignement ainsi que l’originalité de ses chorégraphies. Depuis 2000, elle se consacre à sa troupe de danse orientale Al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Sahirat</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 Les Magiciennes dont elle assure la création et la direction artistique. Depuis 1994, elle donne régulièrement des stages techniques et chorégraphiques à Montréal et Québec.</a:t>
            </a:r>
          </a:p>
          <a:p>
            <a:pPr marL="0" indent="0" algn="ctr" fontAlgn="base">
              <a:lnSpc>
                <a:spcPct val="110000"/>
              </a:lnSpc>
              <a:buNone/>
            </a:pP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En 2010, elle se lance dans un projet qui lui est cher : la production d’un album de musique orientale originale toutes les pièces ont été composées par les musiciens, auteurs, compositeurs Fouad, Joe et Élie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Nachef</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du Liban. Cet album, Al </a:t>
            </a:r>
            <a:r>
              <a:rPr lang="fr-CA" sz="1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Helem</a:t>
            </a: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Le rêve est un accomplissement important dans la carrière de Diane.</a:t>
            </a:r>
          </a:p>
          <a:p>
            <a:pPr marL="0" indent="0" algn="ctr" fontAlgn="base">
              <a:lnSpc>
                <a:spcPct val="110000"/>
              </a:lnSpc>
              <a:buNone/>
            </a:pPr>
            <a:r>
              <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Diane animera un cours d’initiation au Baladi qui s’adresse à toute personne désireuse de découvrir un art de plusieurs centaines d’années. Pendant une heure trente, les participantes et participants apprendront les bases de cette danse dans le plaisir et évidemment au son de la magnifique musique égyptienne, classique et pop. </a:t>
            </a:r>
          </a:p>
          <a:p>
            <a:pPr marL="0" indent="0" algn="ctr" fontAlgn="base">
              <a:lnSpc>
                <a:spcPct val="110000"/>
              </a:lnSpc>
              <a:buNone/>
            </a:pPr>
            <a:endParaRPr lang="fr-CA" sz="1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fontAlgn="base">
              <a:lnSpc>
                <a:spcPct val="110000"/>
              </a:lnSpc>
              <a:buNone/>
            </a:pPr>
            <a:endParaRPr lang="fr-CA" sz="1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Image 3"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405" y="279558"/>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0470" y="169068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32835874"/>
      </p:ext>
    </p:extLst>
  </p:cSld>
  <p:clrMapOvr>
    <a:masterClrMapping/>
  </p:clrMapOvr>
  <mc:AlternateContent xmlns:mc="http://schemas.openxmlformats.org/markup-compatibility/2006" xmlns:p14="http://schemas.microsoft.com/office/powerpoint/2010/main">
    <mc:Choice Requires="p14">
      <p:transition spd="slow" p14:dur="2000" advTm="77500"/>
    </mc:Choice>
    <mc:Fallback xmlns="">
      <p:transition spd="slow" advTm="775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Volet </a:t>
            </a:r>
            <a:br>
              <a:rPr lang="fr-CA" b="1" dirty="0" smtClean="0">
                <a:solidFill>
                  <a:srgbClr val="4F81BD"/>
                </a:solidFill>
                <a:latin typeface="Century Schoolbook" panose="02040604050505020304" pitchFamily="18" charset="0"/>
                <a:cs typeface="Times New Roman" panose="02020603050405020304" pitchFamily="18" charset="0"/>
              </a:rPr>
            </a:br>
            <a:r>
              <a:rPr lang="fr-CA" b="1" dirty="0" smtClean="0">
                <a:solidFill>
                  <a:srgbClr val="4F81BD"/>
                </a:solidFill>
                <a:latin typeface="Century Schoolbook" panose="02040604050505020304" pitchFamily="18" charset="0"/>
                <a:cs typeface="Times New Roman" panose="02020603050405020304" pitchFamily="18" charset="0"/>
              </a:rPr>
              <a:t>Cinéma- Film documentaire</a:t>
            </a:r>
            <a:endParaRPr lang="fr-CA" dirty="0"/>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3802" y="1501683"/>
            <a:ext cx="7081351" cy="1480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850315" y="1690688"/>
            <a:ext cx="8982636" cy="1754326"/>
          </a:xfrm>
          <a:prstGeom prst="rect">
            <a:avLst/>
          </a:prstGeom>
        </p:spPr>
        <p:txBody>
          <a:bodyPr wrap="square">
            <a:spAutoFit/>
          </a:bodyPr>
          <a:lstStyle/>
          <a:p>
            <a:pPr algn="ctr" fontAlgn="base"/>
            <a:r>
              <a:rPr lang="fr-CA" sz="1700" b="1" dirty="0">
                <a:solidFill>
                  <a:srgbClr val="4F81BD"/>
                </a:solidFill>
                <a:latin typeface="Century Schoolbook" panose="02040604050505020304" pitchFamily="18" charset="0"/>
                <a:ea typeface="+mj-ea"/>
                <a:cs typeface="Times New Roman" panose="02020603050405020304" pitchFamily="18" charset="0"/>
              </a:rPr>
              <a:t>Samedi le 13 août 2016, de 13 h 00 à 14 h 30, dans le cadre de la Tournée pancanadienne « Au delà de la politique, le spectacle » les Productions de la ruelle </a:t>
            </a:r>
            <a:r>
              <a:rPr lang="fr-CA" sz="1700" b="1" dirty="0" err="1">
                <a:solidFill>
                  <a:srgbClr val="4F81BD"/>
                </a:solidFill>
                <a:latin typeface="Century Schoolbook" panose="02040604050505020304" pitchFamily="18" charset="0"/>
                <a:ea typeface="+mj-ea"/>
                <a:cs typeface="Times New Roman" panose="02020603050405020304" pitchFamily="18" charset="0"/>
              </a:rPr>
              <a:t>inc.</a:t>
            </a:r>
            <a:r>
              <a:rPr lang="fr-CA" sz="1700" b="1" dirty="0">
                <a:solidFill>
                  <a:srgbClr val="4F81BD"/>
                </a:solidFill>
                <a:latin typeface="Century Schoolbook" panose="02040604050505020304" pitchFamily="18" charset="0"/>
                <a:ea typeface="+mj-ea"/>
                <a:cs typeface="Times New Roman" panose="02020603050405020304" pitchFamily="18" charset="0"/>
              </a:rPr>
              <a:t> ont présenté le film documentaire: </a:t>
            </a:r>
          </a:p>
          <a:p>
            <a:pPr algn="ctr" fontAlgn="base"/>
            <a:r>
              <a:rPr lang="fr-CA" b="1" dirty="0" smtClean="0">
                <a:solidFill>
                  <a:srgbClr val="4F81BD"/>
                </a:solidFill>
                <a:latin typeface="impact" panose="020B0806030902050204" pitchFamily="34" charset="0"/>
              </a:rPr>
              <a:t>«</a:t>
            </a:r>
            <a:r>
              <a:rPr lang="fr-CA" b="1" dirty="0">
                <a:solidFill>
                  <a:srgbClr val="4F81BD"/>
                </a:solidFill>
                <a:latin typeface="impact" panose="020B0806030902050204" pitchFamily="34" charset="0"/>
              </a:rPr>
              <a:t>GOD SAVE JUSTIN TRUDEAU»</a:t>
            </a:r>
          </a:p>
          <a:p>
            <a:r>
              <a:rPr lang="fr-CA" dirty="0"/>
              <a:t/>
            </a:r>
            <a:br>
              <a:rPr lang="fr-CA" dirty="0"/>
            </a:br>
            <a:endParaRPr lang="fr-CA" dirty="0"/>
          </a:p>
        </p:txBody>
      </p:sp>
      <p:pic>
        <p:nvPicPr>
          <p:cNvPr id="1026" name="Picture 2" descr="JUSTIN_2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89200" y="2794000"/>
            <a:ext cx="6880711" cy="3876457"/>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197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427">
        <p15:prstTrans prst="prestige"/>
      </p:transition>
    </mc:Choice>
    <mc:Fallback xmlns="">
      <p:transition spd="slow" advTm="20427">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smtClean="0">
                <a:solidFill>
                  <a:srgbClr val="4F81BD"/>
                </a:solidFill>
                <a:latin typeface="Century Schoolbook" panose="02040604050505020304" pitchFamily="18" charset="0"/>
                <a:cs typeface="Times New Roman" panose="02020603050405020304" pitchFamily="18" charset="0"/>
              </a:rPr>
              <a:t>God Save Justin Trudeau</a:t>
            </a:r>
            <a:endParaRPr lang="fr-CA" dirty="0"/>
          </a:p>
        </p:txBody>
      </p:sp>
      <p:sp>
        <p:nvSpPr>
          <p:cNvPr id="3" name="Espace réservé du contenu 2"/>
          <p:cNvSpPr>
            <a:spLocks noGrp="1"/>
          </p:cNvSpPr>
          <p:nvPr>
            <p:ph idx="1"/>
          </p:nvPr>
        </p:nvSpPr>
        <p:spPr/>
        <p:txBody>
          <a:bodyPr>
            <a:normAutofit/>
          </a:bodyPr>
          <a:lstStyle/>
          <a:p>
            <a:pPr marL="0" indent="0" algn="ctr" fontAlgn="base">
              <a:buNone/>
            </a:pPr>
            <a:r>
              <a:rPr lang="fr-CA" sz="1700" b="1" dirty="0">
                <a:solidFill>
                  <a:srgbClr val="4F81BD"/>
                </a:solidFill>
                <a:latin typeface="Century Schoolbook" panose="02040604050505020304" pitchFamily="18" charset="0"/>
                <a:ea typeface="+mj-ea"/>
                <a:cs typeface="Times New Roman" panose="02020603050405020304" pitchFamily="18" charset="0"/>
              </a:rPr>
              <a:t>God Save Justin Trudeau </a:t>
            </a:r>
            <a:r>
              <a:rPr lang="fr-CA" sz="1700" b="1" dirty="0" smtClean="0">
                <a:solidFill>
                  <a:srgbClr val="4F81BD"/>
                </a:solidFill>
                <a:latin typeface="Century Schoolbook" panose="02040604050505020304" pitchFamily="18" charset="0"/>
                <a:ea typeface="+mj-ea"/>
                <a:cs typeface="Times New Roman" panose="02020603050405020304" pitchFamily="18" charset="0"/>
              </a:rPr>
              <a:t>n’était </a:t>
            </a:r>
            <a:r>
              <a:rPr lang="fr-CA" sz="1700" b="1" dirty="0">
                <a:solidFill>
                  <a:srgbClr val="4F81BD"/>
                </a:solidFill>
                <a:latin typeface="Century Schoolbook" panose="02040604050505020304" pitchFamily="18" charset="0"/>
                <a:ea typeface="+mj-ea"/>
                <a:cs typeface="Times New Roman" panose="02020603050405020304" pitchFamily="18" charset="0"/>
              </a:rPr>
              <a:t>pas un film de boxe. Ni une biographie </a:t>
            </a:r>
            <a:r>
              <a:rPr lang="fr-CA" sz="1700" b="1" dirty="0" smtClean="0">
                <a:solidFill>
                  <a:srgbClr val="4F81BD"/>
                </a:solidFill>
                <a:latin typeface="Century Schoolbook" panose="02040604050505020304" pitchFamily="18" charset="0"/>
                <a:ea typeface="+mj-ea"/>
                <a:cs typeface="Times New Roman" panose="02020603050405020304" pitchFamily="18" charset="0"/>
              </a:rPr>
              <a:t>autorisée. C’était </a:t>
            </a:r>
            <a:r>
              <a:rPr lang="fr-CA" sz="1700" b="1" dirty="0">
                <a:solidFill>
                  <a:srgbClr val="4F81BD"/>
                </a:solidFill>
                <a:latin typeface="Century Schoolbook" panose="02040604050505020304" pitchFamily="18" charset="0"/>
                <a:ea typeface="+mj-ea"/>
                <a:cs typeface="Times New Roman" panose="02020603050405020304" pitchFamily="18" charset="0"/>
              </a:rPr>
              <a:t>un documentaire sur l’art de la politique au 21ème </a:t>
            </a:r>
            <a:r>
              <a:rPr lang="fr-CA" sz="1700" b="1" dirty="0" smtClean="0">
                <a:solidFill>
                  <a:srgbClr val="4F81BD"/>
                </a:solidFill>
                <a:latin typeface="Century Schoolbook" panose="02040604050505020304" pitchFamily="18" charset="0"/>
                <a:ea typeface="+mj-ea"/>
                <a:cs typeface="Times New Roman" panose="02020603050405020304" pitchFamily="18" charset="0"/>
              </a:rPr>
              <a:t>siècle. </a:t>
            </a:r>
            <a:r>
              <a:rPr lang="fr-CA" sz="1700" b="1" dirty="0">
                <a:solidFill>
                  <a:srgbClr val="4F81BD"/>
                </a:solidFill>
                <a:latin typeface="Century Schoolbook" panose="02040604050505020304" pitchFamily="18" charset="0"/>
                <a:ea typeface="+mj-ea"/>
                <a:cs typeface="Times New Roman" panose="02020603050405020304" pitchFamily="18" charset="0"/>
              </a:rPr>
              <a:t>Justin Trudeau contre Patrick Brazeau. L’improbable combat de boxe entre l’ambitieux </a:t>
            </a:r>
            <a:r>
              <a:rPr lang="fr-CA" sz="1700" b="1" dirty="0" smtClean="0">
                <a:solidFill>
                  <a:srgbClr val="4F81BD"/>
                </a:solidFill>
                <a:latin typeface="Century Schoolbook" panose="02040604050505020304" pitchFamily="18" charset="0"/>
                <a:ea typeface="+mj-ea"/>
                <a:cs typeface="Times New Roman" panose="02020603050405020304" pitchFamily="18" charset="0"/>
              </a:rPr>
              <a:t>député libéral </a:t>
            </a:r>
            <a:r>
              <a:rPr lang="fr-CA" sz="1700" b="1" dirty="0">
                <a:solidFill>
                  <a:srgbClr val="4F81BD"/>
                </a:solidFill>
                <a:latin typeface="Century Schoolbook" panose="02040604050505020304" pitchFamily="18" charset="0"/>
                <a:ea typeface="+mj-ea"/>
                <a:cs typeface="Times New Roman" panose="02020603050405020304" pitchFamily="18" charset="0"/>
              </a:rPr>
              <a:t>et le jeune </a:t>
            </a:r>
            <a:r>
              <a:rPr lang="fr-CA" sz="1700" b="1" dirty="0" smtClean="0">
                <a:solidFill>
                  <a:srgbClr val="4F81BD"/>
                </a:solidFill>
                <a:latin typeface="Century Schoolbook" panose="02040604050505020304" pitchFamily="18" charset="0"/>
                <a:ea typeface="+mj-ea"/>
                <a:cs typeface="Times New Roman" panose="02020603050405020304" pitchFamily="18" charset="0"/>
              </a:rPr>
              <a:t>sénateur </a:t>
            </a:r>
            <a:r>
              <a:rPr lang="fr-CA" sz="1700" b="1" dirty="0">
                <a:solidFill>
                  <a:srgbClr val="4F81BD"/>
                </a:solidFill>
                <a:latin typeface="Century Schoolbook" panose="02040604050505020304" pitchFamily="18" charset="0"/>
                <a:ea typeface="+mj-ea"/>
                <a:cs typeface="Times New Roman" panose="02020603050405020304" pitchFamily="18" charset="0"/>
              </a:rPr>
              <a:t>conservateur fut l’un </a:t>
            </a:r>
            <a:r>
              <a:rPr lang="fr-CA" sz="1700" b="1" dirty="0" smtClean="0">
                <a:solidFill>
                  <a:srgbClr val="4F81BD"/>
                </a:solidFill>
                <a:latin typeface="Century Schoolbook" panose="02040604050505020304" pitchFamily="18" charset="0"/>
                <a:ea typeface="+mj-ea"/>
                <a:cs typeface="Times New Roman" panose="02020603050405020304" pitchFamily="18" charset="0"/>
              </a:rPr>
              <a:t>des événements médiatiques les </a:t>
            </a:r>
            <a:r>
              <a:rPr lang="fr-CA" sz="1700" b="1" dirty="0">
                <a:solidFill>
                  <a:srgbClr val="4F81BD"/>
                </a:solidFill>
                <a:latin typeface="Century Schoolbook" panose="02040604050505020304" pitchFamily="18" charset="0"/>
                <a:ea typeface="+mj-ea"/>
                <a:cs typeface="Times New Roman" panose="02020603050405020304" pitchFamily="18" charset="0"/>
              </a:rPr>
              <a:t>plus importants de la politique </a:t>
            </a:r>
            <a:r>
              <a:rPr lang="fr-CA" sz="1700" b="1" dirty="0" smtClean="0">
                <a:solidFill>
                  <a:srgbClr val="4F81BD"/>
                </a:solidFill>
                <a:latin typeface="Century Schoolbook" panose="02040604050505020304" pitchFamily="18" charset="0"/>
                <a:ea typeface="+mj-ea"/>
                <a:cs typeface="Times New Roman" panose="02020603050405020304" pitchFamily="18" charset="0"/>
              </a:rPr>
              <a:t>fédérale </a:t>
            </a:r>
            <a:r>
              <a:rPr lang="fr-CA" sz="1700" b="1" dirty="0">
                <a:solidFill>
                  <a:srgbClr val="4F81BD"/>
                </a:solidFill>
                <a:latin typeface="Century Schoolbook" panose="02040604050505020304" pitchFamily="18" charset="0"/>
                <a:ea typeface="+mj-ea"/>
                <a:cs typeface="Times New Roman" panose="02020603050405020304" pitchFamily="18" charset="0"/>
              </a:rPr>
              <a:t>en 2012. Pour le meilleur ou pour le pire ?</a:t>
            </a:r>
          </a:p>
          <a:p>
            <a:pPr marL="0" indent="0" algn="ctr" fontAlgn="base">
              <a:buNone/>
            </a:pPr>
            <a:r>
              <a:rPr lang="fr-CA" sz="1700" b="1" dirty="0" smtClean="0">
                <a:solidFill>
                  <a:srgbClr val="4F81BD"/>
                </a:solidFill>
                <a:latin typeface="Century Schoolbook" panose="02040604050505020304" pitchFamily="18" charset="0"/>
                <a:ea typeface="+mj-ea"/>
                <a:cs typeface="Times New Roman" panose="02020603050405020304" pitchFamily="18" charset="0"/>
              </a:rPr>
              <a:t>Métaphore </a:t>
            </a:r>
            <a:r>
              <a:rPr lang="fr-CA" sz="1700" b="1" dirty="0">
                <a:solidFill>
                  <a:srgbClr val="4F81BD"/>
                </a:solidFill>
                <a:latin typeface="Century Schoolbook" panose="02040604050505020304" pitchFamily="18" charset="0"/>
                <a:ea typeface="+mj-ea"/>
                <a:cs typeface="Times New Roman" panose="02020603050405020304" pitchFamily="18" charset="0"/>
              </a:rPr>
              <a:t>du combat politique que se livrent les </a:t>
            </a:r>
            <a:r>
              <a:rPr lang="fr-CA" sz="1700" b="1" dirty="0" smtClean="0">
                <a:solidFill>
                  <a:srgbClr val="4F81BD"/>
                </a:solidFill>
                <a:latin typeface="Century Schoolbook" panose="02040604050505020304" pitchFamily="18" charset="0"/>
                <a:ea typeface="+mj-ea"/>
                <a:cs typeface="Times New Roman" panose="02020603050405020304" pitchFamily="18" charset="0"/>
              </a:rPr>
              <a:t>Libéraux </a:t>
            </a:r>
            <a:r>
              <a:rPr lang="fr-CA" sz="1700" b="1" dirty="0">
                <a:solidFill>
                  <a:srgbClr val="4F81BD"/>
                </a:solidFill>
                <a:latin typeface="Century Schoolbook" panose="02040604050505020304" pitchFamily="18" charset="0"/>
                <a:ea typeface="+mj-ea"/>
                <a:cs typeface="Times New Roman" panose="02020603050405020304" pitchFamily="18" charset="0"/>
              </a:rPr>
              <a:t>et les Conservateurs depuis la fondation du pays, God Save Justin Trudeau est un parangon de la politique-spectacle. Ce fameux match de boxe, qui s’est </a:t>
            </a:r>
            <a:r>
              <a:rPr lang="fr-CA" sz="1700" b="1" dirty="0" smtClean="0">
                <a:solidFill>
                  <a:srgbClr val="4F81BD"/>
                </a:solidFill>
                <a:latin typeface="Century Schoolbook" panose="02040604050505020304" pitchFamily="18" charset="0"/>
                <a:ea typeface="+mj-ea"/>
                <a:cs typeface="Times New Roman" panose="02020603050405020304" pitchFamily="18" charset="0"/>
              </a:rPr>
              <a:t>déroulé le </a:t>
            </a:r>
            <a:r>
              <a:rPr lang="fr-CA" sz="1700" b="1" dirty="0">
                <a:solidFill>
                  <a:srgbClr val="4F81BD"/>
                </a:solidFill>
                <a:latin typeface="Century Schoolbook" panose="02040604050505020304" pitchFamily="18" charset="0"/>
                <a:ea typeface="+mj-ea"/>
                <a:cs typeface="Times New Roman" panose="02020603050405020304" pitchFamily="18" charset="0"/>
              </a:rPr>
              <a:t>31 mars 2012 et s’est conclu par </a:t>
            </a:r>
            <a:r>
              <a:rPr lang="fr-CA" sz="1700" b="1" dirty="0" smtClean="0">
                <a:solidFill>
                  <a:srgbClr val="4F81BD"/>
                </a:solidFill>
                <a:latin typeface="Century Schoolbook" panose="02040604050505020304" pitchFamily="18" charset="0"/>
                <a:ea typeface="+mj-ea"/>
                <a:cs typeface="Times New Roman" panose="02020603050405020304" pitchFamily="18" charset="0"/>
              </a:rPr>
              <a:t>une éclatante victoire </a:t>
            </a:r>
            <a:r>
              <a:rPr lang="fr-CA" sz="1700" b="1" dirty="0">
                <a:solidFill>
                  <a:srgbClr val="4F81BD"/>
                </a:solidFill>
                <a:latin typeface="Century Schoolbook" panose="02040604050505020304" pitchFamily="18" charset="0"/>
                <a:ea typeface="+mj-ea"/>
                <a:cs typeface="Times New Roman" panose="02020603050405020304" pitchFamily="18" charset="0"/>
              </a:rPr>
              <a:t>du </a:t>
            </a:r>
            <a:r>
              <a:rPr lang="fr-CA" sz="1700" b="1" dirty="0" smtClean="0">
                <a:solidFill>
                  <a:srgbClr val="4F81BD"/>
                </a:solidFill>
                <a:latin typeface="Century Schoolbook" panose="02040604050505020304" pitchFamily="18" charset="0"/>
                <a:ea typeface="+mj-ea"/>
                <a:cs typeface="Times New Roman" panose="02020603050405020304" pitchFamily="18" charset="0"/>
              </a:rPr>
              <a:t>député de </a:t>
            </a:r>
            <a:r>
              <a:rPr lang="fr-CA" sz="1700" b="1" dirty="0">
                <a:solidFill>
                  <a:srgbClr val="4F81BD"/>
                </a:solidFill>
                <a:latin typeface="Century Schoolbook" panose="02040604050505020304" pitchFamily="18" charset="0"/>
                <a:ea typeface="+mj-ea"/>
                <a:cs typeface="Times New Roman" panose="02020603050405020304" pitchFamily="18" charset="0"/>
              </a:rPr>
              <a:t>Papineau, a contribué à propulser Justin Trudeau à la </a:t>
            </a:r>
            <a:r>
              <a:rPr lang="fr-CA" sz="1700" b="1" dirty="0" smtClean="0">
                <a:solidFill>
                  <a:srgbClr val="4F81BD"/>
                </a:solidFill>
                <a:latin typeface="Century Schoolbook" panose="02040604050505020304" pitchFamily="18" charset="0"/>
                <a:ea typeface="+mj-ea"/>
                <a:cs typeface="Times New Roman" panose="02020603050405020304" pitchFamily="18" charset="0"/>
              </a:rPr>
              <a:t>tête du </a:t>
            </a:r>
            <a:r>
              <a:rPr lang="fr-CA" sz="1700" b="1" dirty="0">
                <a:solidFill>
                  <a:srgbClr val="4F81BD"/>
                </a:solidFill>
                <a:latin typeface="Century Schoolbook" panose="02040604050505020304" pitchFamily="18" charset="0"/>
                <a:ea typeface="+mj-ea"/>
                <a:cs typeface="Times New Roman" panose="02020603050405020304" pitchFamily="18" charset="0"/>
              </a:rPr>
              <a:t>Parti </a:t>
            </a:r>
            <a:r>
              <a:rPr lang="fr-CA" sz="1700" b="1" dirty="0" smtClean="0">
                <a:solidFill>
                  <a:srgbClr val="4F81BD"/>
                </a:solidFill>
                <a:latin typeface="Century Schoolbook" panose="02040604050505020304" pitchFamily="18" charset="0"/>
                <a:ea typeface="+mj-ea"/>
                <a:cs typeface="Times New Roman" panose="02020603050405020304" pitchFamily="18" charset="0"/>
              </a:rPr>
              <a:t>Libéral </a:t>
            </a:r>
            <a:r>
              <a:rPr lang="fr-CA" sz="1700" b="1" dirty="0">
                <a:solidFill>
                  <a:srgbClr val="4F81BD"/>
                </a:solidFill>
                <a:latin typeface="Century Schoolbook" panose="02040604050505020304" pitchFamily="18" charset="0"/>
                <a:ea typeface="+mj-ea"/>
                <a:cs typeface="Times New Roman" panose="02020603050405020304" pitchFamily="18" charset="0"/>
              </a:rPr>
              <a:t>et jusqu’au poste de premier ministre, de la </a:t>
            </a:r>
            <a:r>
              <a:rPr lang="fr-CA" sz="1700" b="1" dirty="0" smtClean="0">
                <a:solidFill>
                  <a:srgbClr val="4F81BD"/>
                </a:solidFill>
                <a:latin typeface="Century Schoolbook" panose="02040604050505020304" pitchFamily="18" charset="0"/>
                <a:ea typeface="+mj-ea"/>
                <a:cs typeface="Times New Roman" panose="02020603050405020304" pitchFamily="18" charset="0"/>
              </a:rPr>
              <a:t>même manière qu’il </a:t>
            </a:r>
            <a:r>
              <a:rPr lang="fr-CA" sz="1700" b="1" dirty="0">
                <a:solidFill>
                  <a:srgbClr val="4F81BD"/>
                </a:solidFill>
                <a:latin typeface="Century Schoolbook" panose="02040604050505020304" pitchFamily="18" charset="0"/>
                <a:ea typeface="+mj-ea"/>
                <a:cs typeface="Times New Roman" panose="02020603050405020304" pitchFamily="18" charset="0"/>
              </a:rPr>
              <a:t>a </a:t>
            </a:r>
            <a:r>
              <a:rPr lang="fr-CA" sz="1700" b="1" dirty="0" smtClean="0">
                <a:solidFill>
                  <a:srgbClr val="4F81BD"/>
                </a:solidFill>
                <a:latin typeface="Century Schoolbook" panose="02040604050505020304" pitchFamily="18" charset="0"/>
                <a:ea typeface="+mj-ea"/>
                <a:cs typeface="Times New Roman" panose="02020603050405020304" pitchFamily="18" charset="0"/>
              </a:rPr>
              <a:t>déchu le sénateur conservateur </a:t>
            </a:r>
            <a:r>
              <a:rPr lang="fr-CA" sz="1700" b="1" dirty="0">
                <a:solidFill>
                  <a:srgbClr val="4F81BD"/>
                </a:solidFill>
                <a:latin typeface="Century Schoolbook" panose="02040604050505020304" pitchFamily="18" charset="0"/>
                <a:ea typeface="+mj-ea"/>
                <a:cs typeface="Times New Roman" panose="02020603050405020304" pitchFamily="18" charset="0"/>
              </a:rPr>
              <a:t>Patrick Brazeau.</a:t>
            </a:r>
          </a:p>
          <a:p>
            <a:pPr marL="0" indent="0" algn="ctr" fontAlgn="base">
              <a:buNone/>
            </a:pPr>
            <a:r>
              <a:rPr lang="fr-CA" sz="1700" b="1" dirty="0">
                <a:solidFill>
                  <a:srgbClr val="4F81BD"/>
                </a:solidFill>
                <a:latin typeface="Century Schoolbook" panose="02040604050505020304" pitchFamily="18" charset="0"/>
                <a:ea typeface="+mj-ea"/>
                <a:cs typeface="Times New Roman" panose="02020603050405020304" pitchFamily="18" charset="0"/>
              </a:rPr>
              <a:t>À l’aube du 21ème </a:t>
            </a:r>
            <a:r>
              <a:rPr lang="fr-CA" sz="1700" b="1" dirty="0" smtClean="0">
                <a:solidFill>
                  <a:srgbClr val="4F81BD"/>
                </a:solidFill>
                <a:latin typeface="Century Schoolbook" panose="02040604050505020304" pitchFamily="18" charset="0"/>
                <a:ea typeface="+mj-ea"/>
                <a:cs typeface="Times New Roman" panose="02020603050405020304" pitchFamily="18" charset="0"/>
              </a:rPr>
              <a:t>siècle, </a:t>
            </a:r>
            <a:r>
              <a:rPr lang="fr-CA" sz="1700" b="1" dirty="0">
                <a:solidFill>
                  <a:srgbClr val="4F81BD"/>
                </a:solidFill>
                <a:latin typeface="Century Schoolbook" panose="02040604050505020304" pitchFamily="18" charset="0"/>
                <a:ea typeface="+mj-ea"/>
                <a:cs typeface="Times New Roman" panose="02020603050405020304" pitchFamily="18" charset="0"/>
              </a:rPr>
              <a:t>le spectacle et la mise en </a:t>
            </a:r>
            <a:r>
              <a:rPr lang="fr-CA" sz="1700" b="1" dirty="0" smtClean="0">
                <a:solidFill>
                  <a:srgbClr val="4F81BD"/>
                </a:solidFill>
                <a:latin typeface="Century Schoolbook" panose="02040604050505020304" pitchFamily="18" charset="0"/>
                <a:ea typeface="+mj-ea"/>
                <a:cs typeface="Times New Roman" panose="02020603050405020304" pitchFamily="18" charset="0"/>
              </a:rPr>
              <a:t>scène </a:t>
            </a:r>
            <a:r>
              <a:rPr lang="fr-CA" sz="1700" b="1" dirty="0">
                <a:solidFill>
                  <a:srgbClr val="4F81BD"/>
                </a:solidFill>
                <a:latin typeface="Century Schoolbook" panose="02040604050505020304" pitchFamily="18" charset="0"/>
                <a:ea typeface="+mj-ea"/>
                <a:cs typeface="Times New Roman" panose="02020603050405020304" pitchFamily="18" charset="0"/>
              </a:rPr>
              <a:t>semblent </a:t>
            </a:r>
            <a:r>
              <a:rPr lang="fr-CA" sz="1700" b="1" dirty="0" smtClean="0">
                <a:solidFill>
                  <a:srgbClr val="4F81BD"/>
                </a:solidFill>
                <a:latin typeface="Century Schoolbook" panose="02040604050505020304" pitchFamily="18" charset="0"/>
                <a:ea typeface="+mj-ea"/>
                <a:cs typeface="Times New Roman" panose="02020603050405020304" pitchFamily="18" charset="0"/>
              </a:rPr>
              <a:t>définir </a:t>
            </a:r>
            <a:r>
              <a:rPr lang="fr-CA" sz="1700" b="1" dirty="0">
                <a:solidFill>
                  <a:srgbClr val="4F81BD"/>
                </a:solidFill>
                <a:latin typeface="Century Schoolbook" panose="02040604050505020304" pitchFamily="18" charset="0"/>
                <a:ea typeface="+mj-ea"/>
                <a:cs typeface="Times New Roman" panose="02020603050405020304" pitchFamily="18" charset="0"/>
              </a:rPr>
              <a:t>l’art de la politique. Ce que de grands </a:t>
            </a:r>
            <a:r>
              <a:rPr lang="fr-CA" sz="1700" b="1" dirty="0" smtClean="0">
                <a:solidFill>
                  <a:srgbClr val="4F81BD"/>
                </a:solidFill>
                <a:latin typeface="Century Schoolbook" panose="02040604050505020304" pitchFamily="18" charset="0"/>
                <a:ea typeface="+mj-ea"/>
                <a:cs typeface="Times New Roman" panose="02020603050405020304" pitchFamily="18" charset="0"/>
              </a:rPr>
              <a:t>théoriciens </a:t>
            </a:r>
            <a:r>
              <a:rPr lang="fr-CA" sz="1700" b="1" dirty="0">
                <a:solidFill>
                  <a:srgbClr val="4F81BD"/>
                </a:solidFill>
                <a:latin typeface="Century Schoolbook" panose="02040604050505020304" pitchFamily="18" charset="0"/>
                <a:ea typeface="+mj-ea"/>
                <a:cs typeface="Times New Roman" panose="02020603050405020304" pitchFamily="18" charset="0"/>
              </a:rPr>
              <a:t>des </a:t>
            </a:r>
            <a:r>
              <a:rPr lang="fr-CA" sz="1700" b="1" dirty="0" smtClean="0">
                <a:solidFill>
                  <a:srgbClr val="4F81BD"/>
                </a:solidFill>
                <a:latin typeface="Century Schoolbook" panose="02040604050505020304" pitchFamily="18" charset="0"/>
                <a:ea typeface="+mj-ea"/>
                <a:cs typeface="Times New Roman" panose="02020603050405020304" pitchFamily="18" charset="0"/>
              </a:rPr>
              <a:t>médias </a:t>
            </a:r>
            <a:r>
              <a:rPr lang="fr-CA" sz="1700" b="1" dirty="0">
                <a:solidFill>
                  <a:srgbClr val="4F81BD"/>
                </a:solidFill>
                <a:latin typeface="Century Schoolbook" panose="02040604050505020304" pitchFamily="18" charset="0"/>
                <a:ea typeface="+mj-ea"/>
                <a:cs typeface="Times New Roman" panose="02020603050405020304" pitchFamily="18" charset="0"/>
              </a:rPr>
              <a:t>avaient </a:t>
            </a:r>
            <a:r>
              <a:rPr lang="fr-CA" sz="1700" b="1" dirty="0" smtClean="0">
                <a:solidFill>
                  <a:srgbClr val="4F81BD"/>
                </a:solidFill>
                <a:latin typeface="Century Schoolbook" panose="02040604050505020304" pitchFamily="18" charset="0"/>
                <a:ea typeface="+mj-ea"/>
                <a:cs typeface="Times New Roman" panose="02020603050405020304" pitchFamily="18" charset="0"/>
              </a:rPr>
              <a:t>prédis </a:t>
            </a:r>
            <a:r>
              <a:rPr lang="fr-CA" sz="1700" b="1" dirty="0">
                <a:solidFill>
                  <a:srgbClr val="4F81BD"/>
                </a:solidFill>
                <a:latin typeface="Century Schoolbook" panose="02040604050505020304" pitchFamily="18" charset="0"/>
                <a:ea typeface="+mj-ea"/>
                <a:cs typeface="Times New Roman" panose="02020603050405020304" pitchFamily="18" charset="0"/>
              </a:rPr>
              <a:t>jadis (Guy </a:t>
            </a:r>
            <a:r>
              <a:rPr lang="fr-CA" sz="1700" b="1" dirty="0" err="1">
                <a:solidFill>
                  <a:srgbClr val="4F81BD"/>
                </a:solidFill>
                <a:latin typeface="Century Schoolbook" panose="02040604050505020304" pitchFamily="18" charset="0"/>
                <a:ea typeface="+mj-ea"/>
                <a:cs typeface="Times New Roman" panose="02020603050405020304" pitchFamily="18" charset="0"/>
              </a:rPr>
              <a:t>Debord</a:t>
            </a:r>
            <a:r>
              <a:rPr lang="fr-CA" sz="1700" b="1" dirty="0">
                <a:solidFill>
                  <a:srgbClr val="4F81BD"/>
                </a:solidFill>
                <a:latin typeface="Century Schoolbook" panose="02040604050505020304" pitchFamily="18" charset="0"/>
                <a:ea typeface="+mj-ea"/>
                <a:cs typeface="Times New Roman" panose="02020603050405020304" pitchFamily="18" charset="0"/>
              </a:rPr>
              <a:t>, Marshall </a:t>
            </a:r>
            <a:r>
              <a:rPr lang="fr-CA" sz="1700" b="1" dirty="0" err="1">
                <a:solidFill>
                  <a:srgbClr val="4F81BD"/>
                </a:solidFill>
                <a:latin typeface="Century Schoolbook" panose="02040604050505020304" pitchFamily="18" charset="0"/>
                <a:ea typeface="+mj-ea"/>
                <a:cs typeface="Times New Roman" panose="02020603050405020304" pitchFamily="18" charset="0"/>
              </a:rPr>
              <a:t>McLuhan</a:t>
            </a:r>
            <a:r>
              <a:rPr lang="fr-CA" sz="1700" b="1" dirty="0">
                <a:solidFill>
                  <a:srgbClr val="4F81BD"/>
                </a:solidFill>
                <a:latin typeface="Century Schoolbook" panose="02040604050505020304" pitchFamily="18" charset="0"/>
                <a:ea typeface="+mj-ea"/>
                <a:cs typeface="Times New Roman" panose="02020603050405020304" pitchFamily="18" charset="0"/>
              </a:rPr>
              <a:t>, </a:t>
            </a:r>
            <a:r>
              <a:rPr lang="fr-CA" sz="1700" b="1" dirty="0" err="1">
                <a:solidFill>
                  <a:srgbClr val="4F81BD"/>
                </a:solidFill>
                <a:latin typeface="Century Schoolbook" panose="02040604050505020304" pitchFamily="18" charset="0"/>
                <a:ea typeface="+mj-ea"/>
                <a:cs typeface="Times New Roman" panose="02020603050405020304" pitchFamily="18" charset="0"/>
              </a:rPr>
              <a:t>Noam</a:t>
            </a:r>
            <a:r>
              <a:rPr lang="fr-CA" sz="1700" b="1" dirty="0">
                <a:solidFill>
                  <a:srgbClr val="4F81BD"/>
                </a:solidFill>
                <a:latin typeface="Century Schoolbook" panose="02040604050505020304" pitchFamily="18" charset="0"/>
                <a:ea typeface="+mj-ea"/>
                <a:cs typeface="Times New Roman" panose="02020603050405020304" pitchFamily="18" charset="0"/>
              </a:rPr>
              <a:t> Chomsky, etc.)</a:t>
            </a:r>
          </a:p>
          <a:p>
            <a:pPr marL="0" indent="0" algn="ctr" fontAlgn="base">
              <a:buNone/>
            </a:pPr>
            <a:r>
              <a:rPr lang="fr-CA" sz="1700" b="1" dirty="0">
                <a:solidFill>
                  <a:srgbClr val="4F81BD"/>
                </a:solidFill>
                <a:latin typeface="Century Schoolbook" panose="02040604050505020304" pitchFamily="18" charset="0"/>
                <a:ea typeface="+mj-ea"/>
                <a:cs typeface="Times New Roman" panose="02020603050405020304" pitchFamily="18" charset="0"/>
              </a:rPr>
              <a:t>Pour en savoir davantage sur les Productions de la ruelle </a:t>
            </a:r>
            <a:r>
              <a:rPr lang="fr-CA" sz="1700" b="1" dirty="0" smtClean="0">
                <a:solidFill>
                  <a:srgbClr val="4F81BD"/>
                </a:solidFill>
                <a:latin typeface="Century Schoolbook" panose="02040604050505020304" pitchFamily="18" charset="0"/>
                <a:ea typeface="+mj-ea"/>
                <a:cs typeface="Times New Roman" panose="02020603050405020304" pitchFamily="18" charset="0"/>
              </a:rPr>
              <a:t>Inc. </a:t>
            </a:r>
            <a:r>
              <a:rPr lang="fr-CA" sz="1700" b="1" dirty="0">
                <a:solidFill>
                  <a:srgbClr val="4F81BD"/>
                </a:solidFill>
                <a:latin typeface="Century Schoolbook" panose="02040604050505020304" pitchFamily="18" charset="0"/>
                <a:ea typeface="+mj-ea"/>
                <a:cs typeface="Times New Roman" panose="02020603050405020304" pitchFamily="18" charset="0"/>
              </a:rPr>
              <a:t>ou visionner la bande annonce du film «God </a:t>
            </a:r>
            <a:r>
              <a:rPr lang="fr-CA" sz="1700" b="1" dirty="0" err="1">
                <a:solidFill>
                  <a:srgbClr val="4F81BD"/>
                </a:solidFill>
                <a:latin typeface="Century Schoolbook" panose="02040604050505020304" pitchFamily="18" charset="0"/>
                <a:ea typeface="+mj-ea"/>
                <a:cs typeface="Times New Roman" panose="02020603050405020304" pitchFamily="18" charset="0"/>
              </a:rPr>
              <a:t>save</a:t>
            </a:r>
            <a:r>
              <a:rPr lang="fr-CA" sz="1700" b="1" dirty="0">
                <a:solidFill>
                  <a:srgbClr val="4F81BD"/>
                </a:solidFill>
                <a:latin typeface="Century Schoolbook" panose="02040604050505020304" pitchFamily="18" charset="0"/>
                <a:ea typeface="+mj-ea"/>
                <a:cs typeface="Times New Roman" panose="02020603050405020304" pitchFamily="18" charset="0"/>
              </a:rPr>
              <a:t> Justin Trudeau», cliquer sur les liens ci-dessous:</a:t>
            </a:r>
          </a:p>
          <a:p>
            <a:endParaRPr lang="fr-CA" sz="2400" dirty="0"/>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8197" y="131209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8070" y="193993"/>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693331932"/>
      </p:ext>
    </p:extLst>
  </p:cSld>
  <p:clrMapOvr>
    <a:masterClrMapping/>
  </p:clrMapOvr>
  <mc:AlternateContent xmlns:mc="http://schemas.openxmlformats.org/markup-compatibility/2006" xmlns:p14="http://schemas.microsoft.com/office/powerpoint/2010/main">
    <mc:Choice Requires="p14">
      <p:transition spd="slow" p14:dur="4000" advTm="90580">
        <p14:vortex dir="r"/>
      </p:transition>
    </mc:Choice>
    <mc:Fallback xmlns="">
      <p:transition spd="slow" advTm="9058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Tour guidé patrimonial</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sp>
        <p:nvSpPr>
          <p:cNvPr id="3" name="Espace réservé du contenu 2"/>
          <p:cNvSpPr>
            <a:spLocks noGrp="1"/>
          </p:cNvSpPr>
          <p:nvPr>
            <p:ph idx="1"/>
          </p:nvPr>
        </p:nvSpPr>
        <p:spPr>
          <a:xfrm>
            <a:off x="838200" y="1690688"/>
            <a:ext cx="10515600" cy="4351338"/>
          </a:xfrm>
        </p:spPr>
        <p:txBody>
          <a:bodyPr>
            <a:normAutofit/>
          </a:bodyPr>
          <a:lstStyle/>
          <a:p>
            <a:pPr marL="0" indent="0" algn="ctr">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Samedi et Dimanche</a:t>
            </a:r>
          </a:p>
          <a:p>
            <a:pPr marL="0" indent="0" algn="ctr">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14h00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à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15h30</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b="1" dirty="0" smtClean="0">
                <a:solidFill>
                  <a:srgbClr val="4F81BD"/>
                </a:solidFill>
                <a:latin typeface="Century Schoolbook" panose="02040604050505020304" pitchFamily="18" charset="0"/>
                <a:cs typeface="Times New Roman" panose="02020603050405020304" pitchFamily="18" charset="0"/>
              </a:rPr>
              <a:t>Au Cœur du village</a:t>
            </a:r>
          </a:p>
          <a:p>
            <a:pPr marL="0" indent="0">
              <a:lnSpc>
                <a:spcPct val="100000"/>
              </a:lnSpc>
              <a:buNone/>
            </a:pPr>
            <a:r>
              <a:rPr lang="fr-CA" sz="2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Tour </a:t>
            </a:r>
            <a:r>
              <a:rPr lang="fr-CA" sz="2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guidé illustrant de façon </a:t>
            </a:r>
            <a:r>
              <a:rPr lang="fr-CA" sz="2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symbolique</a:t>
            </a:r>
          </a:p>
          <a:p>
            <a:pPr marL="0" indent="0" algn="ctr">
              <a:lnSpc>
                <a:spcPct val="100000"/>
              </a:lnSpc>
              <a:buNone/>
            </a:pPr>
            <a:r>
              <a:rPr lang="fr-CA" sz="2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volets historique et </a:t>
            </a:r>
            <a:endParaRPr lang="fr-CA" sz="2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00000"/>
              </a:lnSpc>
              <a:buNone/>
            </a:pPr>
            <a:r>
              <a:rPr lang="fr-CA" sz="20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architectural </a:t>
            </a:r>
            <a:r>
              <a:rPr lang="fr-CA" sz="2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la municipalité.</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lnSpc>
                <a:spcPct val="100000"/>
              </a:lnSpc>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Animé par:</a:t>
            </a:r>
          </a:p>
          <a:p>
            <a:pPr marL="0" indent="0" algn="ctr">
              <a:lnSpc>
                <a:spcPct val="100000"/>
              </a:lnSpc>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Monsieur Luc Lamond</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28" y="1485646"/>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9736" y="328930"/>
            <a:ext cx="911860" cy="1496695"/>
          </a:xfrm>
          <a:prstGeom prst="rect">
            <a:avLst/>
          </a:prstGeom>
          <a:noFill/>
          <a:ln w="9525">
            <a:solidFill>
              <a:srgbClr val="000000"/>
            </a:solidFill>
            <a:miter lim="800000"/>
            <a:headEnd/>
            <a:tailEnd/>
          </a:ln>
        </p:spPr>
      </p:pic>
      <p:pic>
        <p:nvPicPr>
          <p:cNvPr id="8196" name="Picture 4" descr="SColvey_Luc Lamond-1854-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3663" y="2485016"/>
            <a:ext cx="2549189" cy="3557011"/>
          </a:xfrm>
          <a:prstGeom prst="rect">
            <a:avLst/>
          </a:prstGeom>
          <a:noFill/>
          <a:ln w="38100">
            <a:solidFill>
              <a:srgbClr val="002060"/>
            </a:solidFill>
          </a:ln>
          <a:effectLst>
            <a:innerShdw blurRad="63500" dist="50800" dir="8100000">
              <a:prstClr val="black">
                <a:alpha val="50000"/>
              </a:prstClr>
            </a:inn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47806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4100">
        <p15:prstTrans prst="curtains"/>
      </p:transition>
    </mc:Choice>
    <mc:Fallback xmlns="">
      <p:transition spd="slow" advTm="141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circle(in)">
                                      <p:cBhvr>
                                        <p:cTn id="7"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Tour guidé patrimonial</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sp>
        <p:nvSpPr>
          <p:cNvPr id="4" name="Espace réservé du contenu 3"/>
          <p:cNvSpPr>
            <a:spLocks noGrp="1"/>
          </p:cNvSpPr>
          <p:nvPr>
            <p:ph idx="1"/>
          </p:nvPr>
        </p:nvSpPr>
        <p:spPr/>
        <p:txBody>
          <a:bodyPr>
            <a:normAutofit fontScale="92500" lnSpcReduction="10000"/>
          </a:bodyPr>
          <a:lstStyle/>
          <a:p>
            <a:pPr marL="0" indent="0" algn="ctr" fontAlgn="base">
              <a:buNone/>
            </a:pP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Municipalité de Lac-des-Seize-Îles jouit d’une situation géographique des plus enviable; elle est située à environ 20 minutes au nord ouest de Saint-Sauveur via la route 364 et environ 35 minutes de la ville de Tremblant via la route 327.  Le lac des Seize Îles demeure toujours à ce jour un des plus beaux lacs des Laurentides, enclavé depuis l’époque précambrienne par les plus vieilles montagnes du monde.  À ses extrémités Nord et Sud résident en permanence environ 200 citoyens alors qu’environ 800 résidents saisonniers jouissent de sa splendeur durant la saison estivale.  La partie sud de la Municipalité héberge une partie des rives et des berges d’un autre joyau de la nature :  le Lac Laurel, un lac plus petit et plus discret, mais combien charmant!</a:t>
            </a:r>
          </a:p>
          <a:p>
            <a:pPr marL="0" indent="0">
              <a:buNone/>
            </a:pPr>
            <a:endParaRPr lang="fr-CA" dirty="0"/>
          </a:p>
        </p:txBody>
      </p:sp>
      <p:pic>
        <p:nvPicPr>
          <p:cNvPr id="5"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228" y="1419675"/>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854" y="193993"/>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609172237"/>
      </p:ext>
    </p:extLst>
  </p:cSld>
  <p:clrMapOvr>
    <a:masterClrMapping/>
  </p:clrMapOvr>
  <mc:AlternateContent xmlns:mc="http://schemas.openxmlformats.org/markup-compatibility/2006" xmlns:p14="http://schemas.microsoft.com/office/powerpoint/2010/main">
    <mc:Choice Requires="p14">
      <p:transition spd="slow" p14:dur="900" advTm="57280">
        <p14:warp dir="in"/>
      </p:transition>
    </mc:Choice>
    <mc:Fallback xmlns="">
      <p:transition spd="slow" advTm="5728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Tour guidé patrimonial</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sp>
        <p:nvSpPr>
          <p:cNvPr id="3" name="Espace réservé du contenu 2"/>
          <p:cNvSpPr>
            <a:spLocks noGrp="1"/>
          </p:cNvSpPr>
          <p:nvPr>
            <p:ph idx="1"/>
          </p:nvPr>
        </p:nvSpPr>
        <p:spPr/>
        <p:txBody>
          <a:bodyPr>
            <a:normAutofit lnSpcReduction="10000"/>
          </a:bodyPr>
          <a:lstStyle/>
          <a:p>
            <a:pPr marL="0" indent="0" algn="ctr">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Plusieurs sujets ont été abordés:</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chemin de fer</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Notre village vers 1905</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Notre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village vers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1940</a:t>
            </a: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buNone/>
            </a:pP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Notre village vers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1947</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Nos écoles</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Moulin à scie</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plage municipale</a:t>
            </a: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commerces et le bureau de poste</a:t>
            </a:r>
          </a:p>
        </p:txBody>
      </p:sp>
      <p:pic>
        <p:nvPicPr>
          <p:cNvPr id="4"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28" y="1485646"/>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9070" y="137030"/>
            <a:ext cx="911860" cy="1496695"/>
          </a:xfrm>
          <a:prstGeom prst="rect">
            <a:avLst/>
          </a:prstGeom>
          <a:noFill/>
          <a:ln w="9525">
            <a:solidFill>
              <a:srgbClr val="000000"/>
            </a:solidFill>
            <a:miter lim="800000"/>
            <a:headEnd/>
            <a:tailEnd/>
          </a:ln>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6721" y="2190440"/>
            <a:ext cx="3571538" cy="3901472"/>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1911183426"/>
      </p:ext>
    </p:extLst>
  </p:cSld>
  <p:clrMapOvr>
    <a:masterClrMapping/>
  </p:clrMapOvr>
  <mc:AlternateContent xmlns:mc="http://schemas.openxmlformats.org/markup-compatibility/2006" xmlns:p14="http://schemas.microsoft.com/office/powerpoint/2010/main">
    <mc:Choice Requires="p14">
      <p:transition spd="slow" p14:dur="2000" advTm="35020"/>
    </mc:Choice>
    <mc:Fallback xmlns="">
      <p:transition spd="slow" advTm="350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42" presetClass="entr" presetSubtype="0" fill="hold" nodeType="clickEffect">
                                  <p:stCondLst>
                                    <p:cond delay="0"/>
                                  </p:stCondLst>
                                  <p:childTnLst>
                                    <p:set>
                                      <p:cBhvr>
                                        <p:cTn id="168" dur="1" fill="hold">
                                          <p:stCondLst>
                                            <p:cond delay="0"/>
                                          </p:stCondLst>
                                        </p:cTn>
                                        <p:tgtEl>
                                          <p:spTgt spid="7"/>
                                        </p:tgtEl>
                                        <p:attrNameLst>
                                          <p:attrName>style.visibility</p:attrName>
                                        </p:attrNameLst>
                                      </p:cBhvr>
                                      <p:to>
                                        <p:strVal val="visible"/>
                                      </p:to>
                                    </p:set>
                                    <p:animEffect transition="in" filter="fade">
                                      <p:cBhvr>
                                        <p:cTn id="169" dur="1000"/>
                                        <p:tgtEl>
                                          <p:spTgt spid="7"/>
                                        </p:tgtEl>
                                      </p:cBhvr>
                                    </p:animEffect>
                                    <p:anim calcmode="lin" valueType="num">
                                      <p:cBhvr>
                                        <p:cTn id="170" dur="1000" fill="hold"/>
                                        <p:tgtEl>
                                          <p:spTgt spid="7"/>
                                        </p:tgtEl>
                                        <p:attrNameLst>
                                          <p:attrName>ppt_x</p:attrName>
                                        </p:attrNameLst>
                                      </p:cBhvr>
                                      <p:tavLst>
                                        <p:tav tm="0">
                                          <p:val>
                                            <p:strVal val="#ppt_x"/>
                                          </p:val>
                                        </p:tav>
                                        <p:tav tm="100000">
                                          <p:val>
                                            <p:strVal val="#ppt_x"/>
                                          </p:val>
                                        </p:tav>
                                      </p:tavLst>
                                    </p:anim>
                                    <p:anim calcmode="lin" valueType="num">
                                      <p:cBhvr>
                                        <p:cTn id="17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Exposition</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Artéfacts</a:t>
            </a:r>
            <a:endParaRPr lang="fr-CA" dirty="0"/>
          </a:p>
        </p:txBody>
      </p:sp>
      <p:sp>
        <p:nvSpPr>
          <p:cNvPr id="3" name="Espace réservé du contenu 2"/>
          <p:cNvSpPr>
            <a:spLocks noGrp="1"/>
          </p:cNvSpPr>
          <p:nvPr>
            <p:ph idx="1"/>
          </p:nvPr>
        </p:nvSpPr>
        <p:spPr/>
        <p:txBody>
          <a:bodyPr>
            <a:normAutofit/>
          </a:bodyPr>
          <a:lstStyle/>
          <a:p>
            <a:pPr marL="0" indent="0">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buNone/>
            </a:pPr>
            <a:endPar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Encore cette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année, Monsieur Jean-Louis </a:t>
            </a: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err="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Courteau</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 exposé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ses artéfacts recueillis dans le </a:t>
            </a: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Lac-des-Seize-Îles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suite à une série de plongées </a:t>
            </a: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effectuées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au cours des dernières années. </a:t>
            </a: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visiteurs ont pu y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admirer, entre autre, </a:t>
            </a: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un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vase amérindien vieux de plus de 500 ans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et témoin du passage de ces derniers dans notre milieu.</a:t>
            </a:r>
          </a:p>
        </p:txBody>
      </p:sp>
      <p:pic>
        <p:nvPicPr>
          <p:cNvPr id="4" name="Picture 2" descr="Jean-Louis Courte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64250"/>
            <a:ext cx="1909224" cy="25456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743" y="1600327"/>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9542" y="279558"/>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398066847"/>
      </p:ext>
    </p:extLst>
  </p:cSld>
  <p:clrMapOvr>
    <a:masterClrMapping/>
  </p:clrMapOvr>
  <mc:AlternateContent xmlns:mc="http://schemas.openxmlformats.org/markup-compatibility/2006" xmlns:p14="http://schemas.microsoft.com/office/powerpoint/2010/main">
    <mc:Choice Requires="p14">
      <p:transition spd="slow" p14:dur="1400" advTm="25600">
        <p14:ripple/>
      </p:transition>
    </mc:Choice>
    <mc:Fallback xmlns="">
      <p:transition spd="slow" advTm="256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Exposition:</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Artistes en arts visuels </a:t>
            </a:r>
            <a:r>
              <a:rPr lang="fr-CA" sz="3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et</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Artisans</a:t>
            </a:r>
            <a:endParaRPr lang="fr-CA" dirty="0"/>
          </a:p>
        </p:txBody>
      </p:sp>
      <p:sp>
        <p:nvSpPr>
          <p:cNvPr id="3" name="Espace réservé du contenu 2"/>
          <p:cNvSpPr>
            <a:spLocks noGrp="1"/>
          </p:cNvSpPr>
          <p:nvPr>
            <p:ph idx="1"/>
          </p:nvPr>
        </p:nvSpPr>
        <p:spPr/>
        <p:txBody>
          <a:bodyPr>
            <a:normAutofit lnSpcReduction="10000"/>
          </a:bodyPr>
          <a:lstStyle/>
          <a:p>
            <a:pPr marL="0" indent="0" algn="ctr">
              <a:buNone/>
            </a:pPr>
            <a:endPar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C’est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dans l’église Notre-Dame-de-la-Sagesse de Lac-des-Seize-Îles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qu’ont eu lieu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journées des arts et de la culture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2016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à Lac-des-Seize-îles les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12, 13, et14 août 2016.</a:t>
            </a:r>
          </a:p>
          <a:p>
            <a:pPr marL="0" indent="0" algn="ctr">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19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artistes en arts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visuels et 16 artisans</a:t>
            </a:r>
          </a:p>
          <a:p>
            <a:pPr algn="ctr">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Pour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toute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information,</a:t>
            </a:r>
          </a:p>
          <a:p>
            <a:pPr algn="ctr">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es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derniers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pouvaient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communiquer </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avec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notre </a:t>
            </a:r>
          </a:p>
          <a:p>
            <a:pPr algn="ctr">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directrice </a:t>
            </a:r>
            <a:r>
              <a:rPr lang="fr-FR"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aux activités </a:t>
            </a:r>
            <a:r>
              <a:rPr lang="fr-FR"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culturelles:</a:t>
            </a:r>
            <a:endParaRPr lang="fr-FR"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algn="ctr">
              <a:buNone/>
            </a:pPr>
            <a:r>
              <a:rPr lang="fr-FR"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Madame </a:t>
            </a:r>
            <a:r>
              <a:rPr lang="fr-FR"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Carol Suter </a:t>
            </a:r>
            <a:endPar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algn="ctr">
              <a:buNone/>
            </a:pPr>
            <a:r>
              <a:rPr lang="fr-CA" sz="2600" u="sng" dirty="0">
                <a:solidFill>
                  <a:srgbClr val="00B050"/>
                </a:solidFill>
                <a:latin typeface="Century Schoolbook" panose="02040604050505020304" pitchFamily="18" charset="0"/>
                <a:ea typeface="Calibri" panose="020F0502020204030204" pitchFamily="34" charset="0"/>
                <a:cs typeface="Times New Roman" panose="02020603050405020304" pitchFamily="18" charset="0"/>
              </a:rPr>
              <a:t>artetculture16 @hotmail.com </a:t>
            </a:r>
          </a:p>
          <a:p>
            <a:pPr marL="0" indent="0" algn="ctr">
              <a:buNone/>
            </a:pPr>
            <a:endPar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228" y="1631340"/>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924" y="134645"/>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734293474"/>
      </p:ext>
    </p:extLst>
  </p:cSld>
  <p:clrMapOvr>
    <a:masterClrMapping/>
  </p:clrMapOvr>
  <mc:AlternateContent xmlns:mc="http://schemas.openxmlformats.org/markup-compatibility/2006" xmlns:p14="http://schemas.microsoft.com/office/powerpoint/2010/main">
    <mc:Choice Requires="p14">
      <p:transition spd="slow" p14:dur="1600" advTm="28674">
        <p:blinds dir="vert"/>
      </p:transition>
    </mc:Choice>
    <mc:Fallback xmlns="">
      <p:transition spd="slow" advTm="28674">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Exposition</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Artistes</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pic>
        <p:nvPicPr>
          <p:cNvPr id="1026" name="Picture 2" descr="SColvey_BoirisBoyanski-411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1183" y="1999967"/>
            <a:ext cx="1272650" cy="1903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SColvey-7026_Jean-Louis Courteau_WE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1059" y="2104238"/>
            <a:ext cx="1212759" cy="18191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descr="Terry Davis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5133" y="2050674"/>
            <a:ext cx="1692452" cy="17964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2" name="Picture 8" descr="Marina Dugas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8631" y="1907743"/>
            <a:ext cx="1690254" cy="1690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4" name="Picture 10" descr="SColvey_6962_Danielle Harvey_W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0914" y="1982719"/>
            <a:ext cx="1242920" cy="18643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6" name="Picture 12" descr="SColvey_KathieHyde-41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0388" y="4532989"/>
            <a:ext cx="1301247" cy="195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666019" y="6580971"/>
            <a:ext cx="1165704" cy="276999"/>
          </a:xfrm>
          <a:prstGeom prst="rect">
            <a:avLst/>
          </a:prstGeom>
        </p:spPr>
        <p:txBody>
          <a:bodyPr wrap="none">
            <a:spAutoFit/>
          </a:bodyPr>
          <a:lstStyle/>
          <a:p>
            <a:r>
              <a:rPr lang="fr-CA" sz="1200" b="1" dirty="0" err="1">
                <a:solidFill>
                  <a:srgbClr val="333333"/>
                </a:solidFill>
                <a:latin typeface="Georgia" panose="02040502050405020303" pitchFamily="18" charset="0"/>
              </a:rPr>
              <a:t>Kathie</a:t>
            </a:r>
            <a:r>
              <a:rPr lang="fr-CA" sz="1200" b="1" dirty="0">
                <a:solidFill>
                  <a:srgbClr val="333333"/>
                </a:solidFill>
                <a:latin typeface="Georgia" panose="02040502050405020303" pitchFamily="18" charset="0"/>
              </a:rPr>
              <a:t> Hyde</a:t>
            </a:r>
            <a:endParaRPr lang="fr-CA" sz="1200" dirty="0"/>
          </a:p>
        </p:txBody>
      </p:sp>
      <p:sp>
        <p:nvSpPr>
          <p:cNvPr id="5" name="Rectangle 4"/>
          <p:cNvSpPr/>
          <p:nvPr/>
        </p:nvSpPr>
        <p:spPr>
          <a:xfrm>
            <a:off x="9750914" y="3847099"/>
            <a:ext cx="1327608" cy="276999"/>
          </a:xfrm>
          <a:prstGeom prst="rect">
            <a:avLst/>
          </a:prstGeom>
        </p:spPr>
        <p:txBody>
          <a:bodyPr wrap="none">
            <a:spAutoFit/>
          </a:bodyPr>
          <a:lstStyle/>
          <a:p>
            <a:r>
              <a:rPr lang="fr-CA" sz="1200" b="1" dirty="0">
                <a:solidFill>
                  <a:srgbClr val="333333"/>
                </a:solidFill>
                <a:latin typeface="inherit"/>
              </a:rPr>
              <a:t>Danielle Harvey</a:t>
            </a:r>
            <a:endParaRPr lang="fr-CA" sz="1200" dirty="0"/>
          </a:p>
        </p:txBody>
      </p:sp>
      <p:sp>
        <p:nvSpPr>
          <p:cNvPr id="6" name="Rectangle 5"/>
          <p:cNvSpPr/>
          <p:nvPr/>
        </p:nvSpPr>
        <p:spPr>
          <a:xfrm>
            <a:off x="7608223" y="3626595"/>
            <a:ext cx="1192955" cy="276999"/>
          </a:xfrm>
          <a:prstGeom prst="rect">
            <a:avLst/>
          </a:prstGeom>
        </p:spPr>
        <p:txBody>
          <a:bodyPr wrap="none">
            <a:spAutoFit/>
          </a:bodyPr>
          <a:lstStyle/>
          <a:p>
            <a:r>
              <a:rPr lang="fr-CA" sz="1200" b="1" dirty="0">
                <a:solidFill>
                  <a:srgbClr val="333333"/>
                </a:solidFill>
                <a:latin typeface="inherit"/>
              </a:rPr>
              <a:t>Marina Dugas</a:t>
            </a:r>
            <a:endParaRPr lang="fr-CA" sz="1200" dirty="0"/>
          </a:p>
        </p:txBody>
      </p:sp>
      <p:sp>
        <p:nvSpPr>
          <p:cNvPr id="7" name="Rectangle 6"/>
          <p:cNvSpPr/>
          <p:nvPr/>
        </p:nvSpPr>
        <p:spPr>
          <a:xfrm>
            <a:off x="5327369" y="3893266"/>
            <a:ext cx="1008418" cy="276999"/>
          </a:xfrm>
          <a:prstGeom prst="rect">
            <a:avLst/>
          </a:prstGeom>
        </p:spPr>
        <p:txBody>
          <a:bodyPr wrap="none">
            <a:spAutoFit/>
          </a:bodyPr>
          <a:lstStyle/>
          <a:p>
            <a:r>
              <a:rPr lang="fr-CA" sz="1200" b="1" dirty="0">
                <a:solidFill>
                  <a:srgbClr val="333333"/>
                </a:solidFill>
                <a:latin typeface="inherit"/>
              </a:rPr>
              <a:t>Terry Davis</a:t>
            </a:r>
            <a:endParaRPr lang="fr-CA" sz="1200" dirty="0"/>
          </a:p>
        </p:txBody>
      </p:sp>
      <p:sp>
        <p:nvSpPr>
          <p:cNvPr id="8" name="Rectangle 7"/>
          <p:cNvSpPr/>
          <p:nvPr/>
        </p:nvSpPr>
        <p:spPr>
          <a:xfrm>
            <a:off x="2684992" y="3943000"/>
            <a:ext cx="1098378" cy="461665"/>
          </a:xfrm>
          <a:prstGeom prst="rect">
            <a:avLst/>
          </a:prstGeom>
        </p:spPr>
        <p:txBody>
          <a:bodyPr wrap="none">
            <a:spAutoFit/>
          </a:bodyPr>
          <a:lstStyle/>
          <a:p>
            <a:r>
              <a:rPr lang="fr-CA" sz="1200" b="1" dirty="0">
                <a:solidFill>
                  <a:srgbClr val="333333"/>
                </a:solidFill>
                <a:latin typeface="Georgia" panose="02040502050405020303" pitchFamily="18" charset="0"/>
              </a:rPr>
              <a:t>Jean-Louis </a:t>
            </a:r>
            <a:endParaRPr lang="fr-CA" sz="1200" b="1" dirty="0" smtClean="0">
              <a:solidFill>
                <a:srgbClr val="333333"/>
              </a:solidFill>
              <a:latin typeface="Georgia" panose="02040502050405020303" pitchFamily="18" charset="0"/>
            </a:endParaRPr>
          </a:p>
          <a:p>
            <a:r>
              <a:rPr lang="fr-CA" sz="1200" b="1" dirty="0" smtClean="0">
                <a:solidFill>
                  <a:srgbClr val="333333"/>
                </a:solidFill>
                <a:latin typeface="Georgia" panose="02040502050405020303" pitchFamily="18" charset="0"/>
              </a:rPr>
              <a:t>Courteau</a:t>
            </a:r>
            <a:endParaRPr lang="fr-CA" sz="1200" dirty="0"/>
          </a:p>
        </p:txBody>
      </p:sp>
      <p:sp>
        <p:nvSpPr>
          <p:cNvPr id="9" name="Rectangle 8"/>
          <p:cNvSpPr/>
          <p:nvPr/>
        </p:nvSpPr>
        <p:spPr>
          <a:xfrm>
            <a:off x="378593" y="3920215"/>
            <a:ext cx="1345240" cy="276999"/>
          </a:xfrm>
          <a:prstGeom prst="rect">
            <a:avLst/>
          </a:prstGeom>
        </p:spPr>
        <p:txBody>
          <a:bodyPr wrap="none">
            <a:spAutoFit/>
          </a:bodyPr>
          <a:lstStyle/>
          <a:p>
            <a:r>
              <a:rPr lang="fr-CA" sz="1200" b="1" dirty="0">
                <a:solidFill>
                  <a:srgbClr val="333333"/>
                </a:solidFill>
                <a:latin typeface="inherit"/>
              </a:rPr>
              <a:t>Boris </a:t>
            </a:r>
            <a:r>
              <a:rPr lang="fr-CA" sz="1200" b="1" dirty="0" err="1">
                <a:solidFill>
                  <a:srgbClr val="333333"/>
                </a:solidFill>
                <a:latin typeface="inherit"/>
              </a:rPr>
              <a:t>Buyansky</a:t>
            </a:r>
            <a:endParaRPr lang="fr-CA" sz="1200" dirty="0"/>
          </a:p>
        </p:txBody>
      </p:sp>
      <p:sp>
        <p:nvSpPr>
          <p:cNvPr id="10" name="Rectangle 9"/>
          <p:cNvSpPr/>
          <p:nvPr/>
        </p:nvSpPr>
        <p:spPr>
          <a:xfrm>
            <a:off x="4014645" y="6442471"/>
            <a:ext cx="1484702" cy="276999"/>
          </a:xfrm>
          <a:prstGeom prst="rect">
            <a:avLst/>
          </a:prstGeom>
        </p:spPr>
        <p:txBody>
          <a:bodyPr wrap="none">
            <a:spAutoFit/>
          </a:bodyPr>
          <a:lstStyle/>
          <a:p>
            <a:r>
              <a:rPr lang="fr-CA" sz="1200" b="1" dirty="0">
                <a:solidFill>
                  <a:srgbClr val="333333"/>
                </a:solidFill>
                <a:latin typeface="Georgia" panose="02040502050405020303" pitchFamily="18" charset="0"/>
              </a:rPr>
              <a:t>Jean-Pierre Joly</a:t>
            </a:r>
            <a:endParaRPr lang="fr-CA" sz="1200" dirty="0"/>
          </a:p>
        </p:txBody>
      </p:sp>
      <p:pic>
        <p:nvPicPr>
          <p:cNvPr id="1038" name="Picture 14" descr="SColvey_Jean-Pierre Joly-2220-WEB"/>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67879" y="4424101"/>
            <a:ext cx="1426778" cy="20183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40" name="Picture 16" descr="SColvey-7043_B. Jane Magee_WE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95596" y="4318144"/>
            <a:ext cx="1353324" cy="20270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6572358" y="6484860"/>
            <a:ext cx="1268296" cy="276999"/>
          </a:xfrm>
          <a:prstGeom prst="rect">
            <a:avLst/>
          </a:prstGeom>
        </p:spPr>
        <p:txBody>
          <a:bodyPr wrap="none">
            <a:spAutoFit/>
          </a:bodyPr>
          <a:lstStyle/>
          <a:p>
            <a:r>
              <a:rPr lang="fr-CA" sz="1200" b="1" dirty="0">
                <a:solidFill>
                  <a:srgbClr val="333333"/>
                </a:solidFill>
                <a:latin typeface="Georgia" panose="02040502050405020303" pitchFamily="18" charset="0"/>
              </a:rPr>
              <a:t>B Jane Magee</a:t>
            </a:r>
            <a:endParaRPr lang="fr-CA" sz="1200" dirty="0"/>
          </a:p>
        </p:txBody>
      </p:sp>
      <p:sp>
        <p:nvSpPr>
          <p:cNvPr id="12" name="Rectangle 11"/>
          <p:cNvSpPr/>
          <p:nvPr/>
        </p:nvSpPr>
        <p:spPr>
          <a:xfrm>
            <a:off x="9285795" y="6346360"/>
            <a:ext cx="998991" cy="276999"/>
          </a:xfrm>
          <a:prstGeom prst="rect">
            <a:avLst/>
          </a:prstGeom>
        </p:spPr>
        <p:txBody>
          <a:bodyPr wrap="none">
            <a:spAutoFit/>
          </a:bodyPr>
          <a:lstStyle/>
          <a:p>
            <a:r>
              <a:rPr lang="fr-CA" sz="1200" b="1" dirty="0">
                <a:solidFill>
                  <a:srgbClr val="333333"/>
                </a:solidFill>
                <a:latin typeface="Georgia" panose="02040502050405020303" pitchFamily="18" charset="0"/>
              </a:rPr>
              <a:t>Hal Myers</a:t>
            </a:r>
            <a:endParaRPr lang="fr-CA" sz="1200" dirty="0"/>
          </a:p>
        </p:txBody>
      </p:sp>
      <p:pic>
        <p:nvPicPr>
          <p:cNvPr id="1042" name="Picture 18" descr="SColvey_HalMyers-419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44963" y="4258146"/>
            <a:ext cx="1284708" cy="19239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2" name="Image 21" descr="Fanion 18 x 30 16 iles ARTCULTURE officiel 2013 (2)"/>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37011" y="411048"/>
            <a:ext cx="911860" cy="1496695"/>
          </a:xfrm>
          <a:prstGeom prst="rect">
            <a:avLst/>
          </a:prstGeom>
          <a:noFill/>
          <a:ln w="9525">
            <a:solidFill>
              <a:srgbClr val="000000"/>
            </a:solidFill>
            <a:miter lim="800000"/>
            <a:headEnd/>
            <a:tailEnd/>
          </a:ln>
        </p:spPr>
      </p:pic>
      <p:pic>
        <p:nvPicPr>
          <p:cNvPr id="23" name="Picture 1" descr="j011587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31228" y="1631340"/>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5792777"/>
      </p:ext>
    </p:extLst>
  </p:cSld>
  <p:clrMapOvr>
    <a:masterClrMapping/>
  </p:clrMapOvr>
  <mc:AlternateContent xmlns:mc="http://schemas.openxmlformats.org/markup-compatibility/2006" xmlns:p14="http://schemas.microsoft.com/office/powerpoint/2010/main">
    <mc:Choice Requires="p14">
      <p:transition spd="slow" p14:dur="2000" advTm="32900"/>
    </mc:Choice>
    <mc:Fallback xmlns="">
      <p:transition spd="slow" advTm="329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ircle(in)">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in)">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ircle(in)">
                                      <p:cBhvr>
                                        <p:cTn id="40" dur="20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ircle(in)">
                                      <p:cBhvr>
                                        <p:cTn id="45" dur="2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circle(in)">
                                      <p:cBhvr>
                                        <p:cTn id="50" dur="2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circle(in)">
                                      <p:cBhvr>
                                        <p:cTn id="5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Exposition</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Artistes</a:t>
            </a:r>
            <a:endParaRPr lang="fr-CA" dirty="0"/>
          </a:p>
        </p:txBody>
      </p:sp>
      <p:pic>
        <p:nvPicPr>
          <p:cNvPr id="2050" name="Picture 2" descr="SColvey-Michel Muir-40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462" y="2018491"/>
            <a:ext cx="1369095" cy="20536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449164" y="4151207"/>
            <a:ext cx="1157689" cy="276999"/>
          </a:xfrm>
          <a:prstGeom prst="rect">
            <a:avLst/>
          </a:prstGeom>
        </p:spPr>
        <p:txBody>
          <a:bodyPr wrap="none">
            <a:spAutoFit/>
          </a:bodyPr>
          <a:lstStyle/>
          <a:p>
            <a:r>
              <a:rPr lang="fr-CA" sz="1200" b="1" dirty="0">
                <a:solidFill>
                  <a:srgbClr val="333333"/>
                </a:solidFill>
                <a:latin typeface="Georgia" panose="02040502050405020303" pitchFamily="18" charset="0"/>
              </a:rPr>
              <a:t>Michel </a:t>
            </a:r>
            <a:r>
              <a:rPr lang="fr-CA" sz="1200" b="1" dirty="0" err="1">
                <a:solidFill>
                  <a:srgbClr val="333333"/>
                </a:solidFill>
                <a:latin typeface="Georgia" panose="02040502050405020303" pitchFamily="18" charset="0"/>
              </a:rPr>
              <a:t>Muir</a:t>
            </a:r>
            <a:endParaRPr lang="fr-CA" sz="1200" dirty="0"/>
          </a:p>
        </p:txBody>
      </p:sp>
      <p:pic>
        <p:nvPicPr>
          <p:cNvPr id="2052" name="Picture 4" descr="SColvey_7016_Johanne Falardo Pagé_WEB"/>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34001" y="1909928"/>
            <a:ext cx="1496173" cy="22412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2920326" y="4115029"/>
            <a:ext cx="1282723" cy="461665"/>
          </a:xfrm>
          <a:prstGeom prst="rect">
            <a:avLst/>
          </a:prstGeom>
        </p:spPr>
        <p:txBody>
          <a:bodyPr wrap="none">
            <a:spAutoFit/>
          </a:bodyPr>
          <a:lstStyle/>
          <a:p>
            <a:r>
              <a:rPr lang="fr-CA" sz="1200" b="1" dirty="0">
                <a:solidFill>
                  <a:srgbClr val="333333"/>
                </a:solidFill>
                <a:latin typeface="Georgia" panose="02040502050405020303" pitchFamily="18" charset="0"/>
              </a:rPr>
              <a:t>Johanne </a:t>
            </a:r>
            <a:r>
              <a:rPr lang="fr-CA" sz="1200" b="1" dirty="0" err="1" smtClean="0">
                <a:solidFill>
                  <a:srgbClr val="333333"/>
                </a:solidFill>
                <a:latin typeface="Georgia" panose="02040502050405020303" pitchFamily="18" charset="0"/>
              </a:rPr>
              <a:t>Pagé</a:t>
            </a:r>
            <a:endParaRPr lang="fr-CA" sz="1200" b="1" dirty="0" smtClean="0">
              <a:solidFill>
                <a:srgbClr val="333333"/>
              </a:solidFill>
              <a:latin typeface="Georgia" panose="02040502050405020303" pitchFamily="18" charset="0"/>
            </a:endParaRPr>
          </a:p>
          <a:p>
            <a:r>
              <a:rPr lang="fr-CA" sz="1200" b="1" dirty="0" smtClean="0">
                <a:solidFill>
                  <a:srgbClr val="333333"/>
                </a:solidFill>
                <a:latin typeface="Georgia" panose="02040502050405020303" pitchFamily="18" charset="0"/>
              </a:rPr>
              <a:t> </a:t>
            </a:r>
            <a:r>
              <a:rPr lang="fr-CA" sz="1200" b="1" dirty="0" err="1" smtClean="0">
                <a:solidFill>
                  <a:srgbClr val="333333"/>
                </a:solidFill>
                <a:latin typeface="Georgia" panose="02040502050405020303" pitchFamily="18" charset="0"/>
              </a:rPr>
              <a:t>Falardo</a:t>
            </a:r>
            <a:endParaRPr lang="fr-CA" sz="1200" dirty="0"/>
          </a:p>
        </p:txBody>
      </p:sp>
      <p:pic>
        <p:nvPicPr>
          <p:cNvPr id="2054" name="Picture 6" descr="SColvey_6979_France Paquette_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9867" y="2115074"/>
            <a:ext cx="1212482" cy="18162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354964" y="3898714"/>
            <a:ext cx="1473480" cy="276999"/>
          </a:xfrm>
          <a:prstGeom prst="rect">
            <a:avLst/>
          </a:prstGeom>
        </p:spPr>
        <p:txBody>
          <a:bodyPr wrap="none">
            <a:spAutoFit/>
          </a:bodyPr>
          <a:lstStyle/>
          <a:p>
            <a:r>
              <a:rPr lang="fr-CA" sz="1200" b="1" dirty="0">
                <a:solidFill>
                  <a:srgbClr val="333333"/>
                </a:solidFill>
                <a:latin typeface="Georgia" panose="02040502050405020303" pitchFamily="18" charset="0"/>
              </a:rPr>
              <a:t>France Paquette</a:t>
            </a:r>
            <a:endParaRPr lang="fr-CA" sz="1200" dirty="0"/>
          </a:p>
        </p:txBody>
      </p:sp>
      <p:pic>
        <p:nvPicPr>
          <p:cNvPr id="2056" name="Picture 8" descr="SColvey-7022_Sheila Watson_WE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96237" y="4576694"/>
            <a:ext cx="1240083" cy="18571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0296237" y="6467190"/>
            <a:ext cx="1321196" cy="276999"/>
          </a:xfrm>
          <a:prstGeom prst="rect">
            <a:avLst/>
          </a:prstGeom>
        </p:spPr>
        <p:txBody>
          <a:bodyPr wrap="none">
            <a:spAutoFit/>
          </a:bodyPr>
          <a:lstStyle/>
          <a:p>
            <a:r>
              <a:rPr lang="fr-CA" sz="1200" b="1" dirty="0">
                <a:solidFill>
                  <a:srgbClr val="333333"/>
                </a:solidFill>
                <a:latin typeface="Georgia" panose="02040502050405020303" pitchFamily="18" charset="0"/>
              </a:rPr>
              <a:t>Sheila Watson</a:t>
            </a:r>
            <a:endParaRPr lang="fr-CA" sz="1200" dirty="0"/>
          </a:p>
        </p:txBody>
      </p:sp>
      <p:pic>
        <p:nvPicPr>
          <p:cNvPr id="2058" name="Picture 10" descr="Rozelle Turgeon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7591" y="4600099"/>
            <a:ext cx="1512586" cy="1892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7297591" y="6592252"/>
            <a:ext cx="1476686" cy="276999"/>
          </a:xfrm>
          <a:prstGeom prst="rect">
            <a:avLst/>
          </a:prstGeom>
        </p:spPr>
        <p:txBody>
          <a:bodyPr wrap="none">
            <a:spAutoFit/>
          </a:bodyPr>
          <a:lstStyle/>
          <a:p>
            <a:r>
              <a:rPr lang="fr-CA" sz="1200" b="1" dirty="0" err="1">
                <a:solidFill>
                  <a:srgbClr val="333333"/>
                </a:solidFill>
                <a:latin typeface="Georgia" panose="02040502050405020303" pitchFamily="18" charset="0"/>
              </a:rPr>
              <a:t>Rozelle</a:t>
            </a:r>
            <a:r>
              <a:rPr lang="fr-CA" sz="1200" b="1" dirty="0">
                <a:solidFill>
                  <a:srgbClr val="333333"/>
                </a:solidFill>
                <a:latin typeface="Georgia" panose="02040502050405020303" pitchFamily="18" charset="0"/>
              </a:rPr>
              <a:t> Turgeon</a:t>
            </a:r>
            <a:endParaRPr lang="fr-CA" sz="1200" dirty="0"/>
          </a:p>
        </p:txBody>
      </p:sp>
      <p:sp>
        <p:nvSpPr>
          <p:cNvPr id="9" name="Rectangle 8"/>
          <p:cNvSpPr/>
          <p:nvPr/>
        </p:nvSpPr>
        <p:spPr>
          <a:xfrm>
            <a:off x="4532251" y="6605690"/>
            <a:ext cx="1181734" cy="276999"/>
          </a:xfrm>
          <a:prstGeom prst="rect">
            <a:avLst/>
          </a:prstGeom>
        </p:spPr>
        <p:txBody>
          <a:bodyPr wrap="none">
            <a:spAutoFit/>
          </a:bodyPr>
          <a:lstStyle/>
          <a:p>
            <a:r>
              <a:rPr lang="fr-CA" sz="1200" b="1" dirty="0">
                <a:solidFill>
                  <a:srgbClr val="333333"/>
                </a:solidFill>
                <a:latin typeface="Georgia" panose="02040502050405020303" pitchFamily="18" charset="0"/>
              </a:rPr>
              <a:t>Roger Ponce</a:t>
            </a:r>
            <a:endParaRPr lang="fr-CA" sz="1200" dirty="0"/>
          </a:p>
        </p:txBody>
      </p:sp>
      <p:pic>
        <p:nvPicPr>
          <p:cNvPr id="2060" name="Picture 12" descr="SColvey_6950_Roger Ponce_WE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0468" y="4397172"/>
            <a:ext cx="1477429" cy="22161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62" name="Picture 14" descr="Luc Pariseau"/>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1444" y="4507279"/>
            <a:ext cx="1433340" cy="20536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972223" y="6553226"/>
            <a:ext cx="1210588" cy="276999"/>
          </a:xfrm>
          <a:prstGeom prst="rect">
            <a:avLst/>
          </a:prstGeom>
        </p:spPr>
        <p:txBody>
          <a:bodyPr wrap="none">
            <a:spAutoFit/>
          </a:bodyPr>
          <a:lstStyle/>
          <a:p>
            <a:r>
              <a:rPr lang="fr-CA" sz="1200" b="1" dirty="0">
                <a:solidFill>
                  <a:srgbClr val="333333"/>
                </a:solidFill>
                <a:latin typeface="Georgia" panose="02040502050405020303" pitchFamily="18" charset="0"/>
              </a:rPr>
              <a:t>Luc Pariseau</a:t>
            </a:r>
            <a:endParaRPr lang="fr-CA" sz="1200" dirty="0"/>
          </a:p>
        </p:txBody>
      </p:sp>
      <p:pic>
        <p:nvPicPr>
          <p:cNvPr id="2064" name="Picture 16" descr="SColvey_ClaudePariseau-414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77847" y="2099195"/>
            <a:ext cx="1263925" cy="18922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9692558" y="4068862"/>
            <a:ext cx="1468672" cy="276999"/>
          </a:xfrm>
          <a:prstGeom prst="rect">
            <a:avLst/>
          </a:prstGeom>
        </p:spPr>
        <p:txBody>
          <a:bodyPr wrap="none">
            <a:spAutoFit/>
          </a:bodyPr>
          <a:lstStyle/>
          <a:p>
            <a:r>
              <a:rPr lang="fr-CA" sz="1200" b="1" dirty="0">
                <a:solidFill>
                  <a:srgbClr val="333333"/>
                </a:solidFill>
                <a:latin typeface="Georgia" panose="02040502050405020303" pitchFamily="18" charset="0"/>
              </a:rPr>
              <a:t>Claude Pariseau</a:t>
            </a:r>
            <a:endParaRPr lang="fr-CA" sz="1200" dirty="0"/>
          </a:p>
        </p:txBody>
      </p:sp>
      <p:pic>
        <p:nvPicPr>
          <p:cNvPr id="20" name="Image 19" descr="Fanion 18 x 30 16 iles ARTCULTURE officiel 2013 (2)"/>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56627" y="324047"/>
            <a:ext cx="911860" cy="1496695"/>
          </a:xfrm>
          <a:prstGeom prst="rect">
            <a:avLst/>
          </a:prstGeom>
          <a:noFill/>
          <a:ln w="9525">
            <a:solidFill>
              <a:srgbClr val="000000"/>
            </a:solidFill>
            <a:miter lim="800000"/>
            <a:headEnd/>
            <a:tailEnd/>
          </a:ln>
        </p:spPr>
      </p:pic>
      <p:pic>
        <p:nvPicPr>
          <p:cNvPr id="21" name="Picture 1" descr="j011587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1228" y="1631340"/>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70809048"/>
      </p:ext>
    </p:extLst>
  </p:cSld>
  <p:clrMapOvr>
    <a:masterClrMapping/>
  </p:clrMapOvr>
  <mc:AlternateContent xmlns:mc="http://schemas.openxmlformats.org/markup-compatibility/2006" xmlns:p14="http://schemas.microsoft.com/office/powerpoint/2010/main">
    <mc:Choice Requires="p14">
      <p:transition spd="slow" p14:dur="2000" advTm="29715"/>
    </mc:Choice>
    <mc:Fallback xmlns="">
      <p:transition spd="slow" advTm="297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circle(in)">
                                      <p:cBhvr>
                                        <p:cTn id="30" dur="2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2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circle(in)">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circle(in)">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circle(in)">
                                      <p:cBhvr>
                                        <p:cTn id="5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Exposition</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Artisans</a:t>
            </a:r>
            <a:endParaRPr lang="fr-CA" dirty="0"/>
          </a:p>
        </p:txBody>
      </p:sp>
      <p:pic>
        <p:nvPicPr>
          <p:cNvPr id="3074" name="Picture 2" descr="SColvey_MichelBlain-425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25754" y="1964070"/>
            <a:ext cx="1274677" cy="19120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337429" y="3922386"/>
            <a:ext cx="1119217" cy="276999"/>
          </a:xfrm>
          <a:prstGeom prst="rect">
            <a:avLst/>
          </a:prstGeom>
        </p:spPr>
        <p:txBody>
          <a:bodyPr wrap="none">
            <a:spAutoFit/>
          </a:bodyPr>
          <a:lstStyle/>
          <a:p>
            <a:r>
              <a:rPr lang="fr-CA" sz="1200" b="1" dirty="0">
                <a:solidFill>
                  <a:srgbClr val="333333"/>
                </a:solidFill>
                <a:latin typeface="Tahoma" panose="020B0604030504040204" pitchFamily="34" charset="0"/>
              </a:rPr>
              <a:t>Michel Blain</a:t>
            </a:r>
            <a:endParaRPr lang="fr-CA" sz="1200" dirty="0"/>
          </a:p>
        </p:txBody>
      </p:sp>
      <p:pic>
        <p:nvPicPr>
          <p:cNvPr id="3076" name="Picture 4" descr="SColvey_GailBoulay-4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8095" y="1848317"/>
            <a:ext cx="1208008" cy="18084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5390713" y="3685038"/>
            <a:ext cx="1053494" cy="276999"/>
          </a:xfrm>
          <a:prstGeom prst="rect">
            <a:avLst/>
          </a:prstGeom>
        </p:spPr>
        <p:txBody>
          <a:bodyPr wrap="none">
            <a:spAutoFit/>
          </a:bodyPr>
          <a:lstStyle/>
          <a:p>
            <a:r>
              <a:rPr lang="fr-CA" sz="1200" b="1" dirty="0">
                <a:solidFill>
                  <a:srgbClr val="333333"/>
                </a:solidFill>
                <a:latin typeface="Tahoma" panose="020B0604030504040204" pitchFamily="34" charset="0"/>
              </a:rPr>
              <a:t>Gail </a:t>
            </a:r>
            <a:r>
              <a:rPr lang="fr-CA" sz="1200" b="1" dirty="0" err="1">
                <a:solidFill>
                  <a:srgbClr val="333333"/>
                </a:solidFill>
                <a:latin typeface="Tahoma" panose="020B0604030504040204" pitchFamily="34" charset="0"/>
              </a:rPr>
              <a:t>Boulay</a:t>
            </a:r>
            <a:endParaRPr lang="fr-CA" sz="1200" dirty="0"/>
          </a:p>
        </p:txBody>
      </p:sp>
      <p:sp>
        <p:nvSpPr>
          <p:cNvPr id="6" name="Rectangle 5"/>
          <p:cNvSpPr/>
          <p:nvPr/>
        </p:nvSpPr>
        <p:spPr>
          <a:xfrm>
            <a:off x="8814663" y="3902594"/>
            <a:ext cx="1154483" cy="276999"/>
          </a:xfrm>
          <a:prstGeom prst="rect">
            <a:avLst/>
          </a:prstGeom>
        </p:spPr>
        <p:txBody>
          <a:bodyPr wrap="none">
            <a:spAutoFit/>
          </a:bodyPr>
          <a:lstStyle/>
          <a:p>
            <a:r>
              <a:rPr lang="fr-CA" sz="1200" b="1" dirty="0">
                <a:solidFill>
                  <a:srgbClr val="333333"/>
                </a:solidFill>
                <a:latin typeface="Tahoma" panose="020B0604030504040204" pitchFamily="34" charset="0"/>
              </a:rPr>
              <a:t>Aimé Carrier</a:t>
            </a:r>
            <a:endParaRPr lang="fr-CA" sz="1200" dirty="0"/>
          </a:p>
        </p:txBody>
      </p:sp>
      <p:pic>
        <p:nvPicPr>
          <p:cNvPr id="3078" name="Picture 6" descr="SColvey_6985_Aimé Carrier_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662" y="1940257"/>
            <a:ext cx="1292337" cy="19352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9050879" y="6142199"/>
            <a:ext cx="1994457" cy="276999"/>
          </a:xfrm>
          <a:prstGeom prst="rect">
            <a:avLst/>
          </a:prstGeom>
        </p:spPr>
        <p:txBody>
          <a:bodyPr wrap="none">
            <a:spAutoFit/>
          </a:bodyPr>
          <a:lstStyle/>
          <a:p>
            <a:r>
              <a:rPr lang="fr-CA" sz="1200" b="1" dirty="0">
                <a:solidFill>
                  <a:srgbClr val="333333"/>
                </a:solidFill>
                <a:latin typeface="Tahoma" panose="020B0604030504040204" pitchFamily="34" charset="0"/>
              </a:rPr>
              <a:t>Johanne L’Abbé Chaput</a:t>
            </a:r>
            <a:endParaRPr lang="fr-CA" sz="1200" dirty="0"/>
          </a:p>
        </p:txBody>
      </p:sp>
      <p:pic>
        <p:nvPicPr>
          <p:cNvPr id="3080" name="Picture 8" descr="Johanne l'Abbé Chapu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4662" y="4540934"/>
            <a:ext cx="2230673" cy="14848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28165" y="5496012"/>
            <a:ext cx="1160895" cy="276999"/>
          </a:xfrm>
          <a:prstGeom prst="rect">
            <a:avLst/>
          </a:prstGeom>
        </p:spPr>
        <p:txBody>
          <a:bodyPr wrap="none">
            <a:spAutoFit/>
          </a:bodyPr>
          <a:lstStyle/>
          <a:p>
            <a:r>
              <a:rPr lang="fr-CA" sz="1200" b="1" dirty="0">
                <a:solidFill>
                  <a:srgbClr val="333333"/>
                </a:solidFill>
                <a:latin typeface="Tahoma" panose="020B0604030504040204" pitchFamily="34" charset="0"/>
              </a:rPr>
              <a:t>Yvon Corbeil</a:t>
            </a:r>
            <a:endParaRPr lang="fr-CA" sz="1200" dirty="0"/>
          </a:p>
        </p:txBody>
      </p:sp>
      <p:pic>
        <p:nvPicPr>
          <p:cNvPr id="3082" name="Picture 10" descr="SColvey_Yvon Corbeil-1685-W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166" y="3600109"/>
            <a:ext cx="1354216" cy="1895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2675022" y="6395410"/>
            <a:ext cx="1563248" cy="276999"/>
          </a:xfrm>
          <a:prstGeom prst="rect">
            <a:avLst/>
          </a:prstGeom>
        </p:spPr>
        <p:txBody>
          <a:bodyPr wrap="none">
            <a:spAutoFit/>
          </a:bodyPr>
          <a:lstStyle/>
          <a:p>
            <a:r>
              <a:rPr lang="fr-CA" sz="1200" b="1" dirty="0">
                <a:solidFill>
                  <a:srgbClr val="333333"/>
                </a:solidFill>
                <a:latin typeface="Tahoma" panose="020B0604030504040204" pitchFamily="34" charset="0"/>
              </a:rPr>
              <a:t>Hélène Cousineau</a:t>
            </a:r>
            <a:endParaRPr lang="fr-CA" sz="1200" dirty="0"/>
          </a:p>
        </p:txBody>
      </p:sp>
      <p:pic>
        <p:nvPicPr>
          <p:cNvPr id="3084" name="Picture 12" descr="SColvey_6965_Hélène Cousineau_WE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5022" y="4402070"/>
            <a:ext cx="1296540" cy="19410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5802262" y="6111413"/>
            <a:ext cx="1367682" cy="461665"/>
          </a:xfrm>
          <a:prstGeom prst="rect">
            <a:avLst/>
          </a:prstGeom>
        </p:spPr>
        <p:txBody>
          <a:bodyPr wrap="none">
            <a:spAutoFit/>
          </a:bodyPr>
          <a:lstStyle/>
          <a:p>
            <a:r>
              <a:rPr lang="fr-CA" sz="1200" b="1" dirty="0">
                <a:solidFill>
                  <a:srgbClr val="333333"/>
                </a:solidFill>
                <a:latin typeface="Tahoma" panose="020B0604030504040204" pitchFamily="34" charset="0"/>
              </a:rPr>
              <a:t>Olga Fournier </a:t>
            </a:r>
            <a:r>
              <a:rPr lang="fr-CA" sz="1200" b="1" dirty="0" smtClean="0">
                <a:solidFill>
                  <a:srgbClr val="333333"/>
                </a:solidFill>
                <a:latin typeface="Tahoma" panose="020B0604030504040204" pitchFamily="34" charset="0"/>
              </a:rPr>
              <a:t>/</a:t>
            </a:r>
          </a:p>
          <a:p>
            <a:r>
              <a:rPr lang="fr-CA" sz="1200" b="1" dirty="0" smtClean="0">
                <a:solidFill>
                  <a:srgbClr val="333333"/>
                </a:solidFill>
                <a:latin typeface="Tahoma" panose="020B0604030504040204" pitchFamily="34" charset="0"/>
              </a:rPr>
              <a:t> </a:t>
            </a:r>
            <a:r>
              <a:rPr lang="fr-CA" sz="1200" b="1" dirty="0" err="1">
                <a:solidFill>
                  <a:srgbClr val="333333"/>
                </a:solidFill>
                <a:latin typeface="Tahoma" panose="020B0604030504040204" pitchFamily="34" charset="0"/>
              </a:rPr>
              <a:t>Amélya</a:t>
            </a:r>
            <a:endParaRPr lang="fr-CA" sz="1200" dirty="0"/>
          </a:p>
        </p:txBody>
      </p:sp>
      <p:pic>
        <p:nvPicPr>
          <p:cNvPr id="3086" name="Picture 14" descr="Olga Fourni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47765" y="4238200"/>
            <a:ext cx="1712847" cy="17875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8" name="Image 17" descr="Fanion 18 x 30 16 iles ARTCULTURE officiel 2013 (2)"/>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78784" y="549330"/>
            <a:ext cx="911860" cy="1496695"/>
          </a:xfrm>
          <a:prstGeom prst="rect">
            <a:avLst/>
          </a:prstGeom>
          <a:noFill/>
          <a:ln w="9525">
            <a:solidFill>
              <a:srgbClr val="000000"/>
            </a:solidFill>
            <a:miter lim="800000"/>
            <a:headEnd/>
            <a:tailEnd/>
          </a:ln>
        </p:spPr>
      </p:pic>
      <p:pic>
        <p:nvPicPr>
          <p:cNvPr id="19" name="Picture 1" descr="j011587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1228" y="1631340"/>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73707387"/>
      </p:ext>
    </p:extLst>
  </p:cSld>
  <p:clrMapOvr>
    <a:masterClrMapping/>
  </p:clrMapOvr>
  <mc:AlternateContent xmlns:mc="http://schemas.openxmlformats.org/markup-compatibility/2006" xmlns:p14="http://schemas.microsoft.com/office/powerpoint/2010/main">
    <mc:Choice Requires="p14">
      <p:transition spd="slow" p14:dur="2000" advTm="38709"/>
    </mc:Choice>
    <mc:Fallback xmlns="">
      <p:transition spd="slow" advTm="387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07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circle(in)">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8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circle(in)">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08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circle(in)">
                                      <p:cBhvr>
                                        <p:cTn id="54" dur="20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8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circle(in)">
                                      <p:cBhvr>
                                        <p:cTn id="63" dur="20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080"/>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circle(in)">
                                      <p:cBhvr>
                                        <p:cTn id="7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Exposition</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Artisans</a:t>
            </a:r>
            <a:endParaRPr lang="fr-CA" dirty="0"/>
          </a:p>
        </p:txBody>
      </p:sp>
      <p:pic>
        <p:nvPicPr>
          <p:cNvPr id="4100" name="Picture 4" descr="SColvey-7471_Suzie Gravel_WEB"/>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7544" y="2282859"/>
            <a:ext cx="1161826" cy="17427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4007053"/>
            <a:ext cx="1144865" cy="276999"/>
          </a:xfrm>
          <a:prstGeom prst="rect">
            <a:avLst/>
          </a:prstGeom>
        </p:spPr>
        <p:txBody>
          <a:bodyPr wrap="none">
            <a:spAutoFit/>
          </a:bodyPr>
          <a:lstStyle/>
          <a:p>
            <a:r>
              <a:rPr lang="fr-CA" sz="1200" b="1" dirty="0">
                <a:solidFill>
                  <a:srgbClr val="333333"/>
                </a:solidFill>
                <a:latin typeface="Tahoma" panose="020B0604030504040204" pitchFamily="34" charset="0"/>
              </a:rPr>
              <a:t>Suzie Gravel</a:t>
            </a:r>
            <a:endParaRPr lang="fr-CA" sz="1200" dirty="0"/>
          </a:p>
        </p:txBody>
      </p:sp>
      <p:sp>
        <p:nvSpPr>
          <p:cNvPr id="7" name="Rectangle 6"/>
          <p:cNvSpPr/>
          <p:nvPr/>
        </p:nvSpPr>
        <p:spPr>
          <a:xfrm>
            <a:off x="2721556" y="3476964"/>
            <a:ext cx="1425390" cy="276999"/>
          </a:xfrm>
          <a:prstGeom prst="rect">
            <a:avLst/>
          </a:prstGeom>
        </p:spPr>
        <p:txBody>
          <a:bodyPr wrap="none">
            <a:spAutoFit/>
          </a:bodyPr>
          <a:lstStyle/>
          <a:p>
            <a:r>
              <a:rPr lang="fr-CA" sz="1200" b="1" dirty="0">
                <a:solidFill>
                  <a:srgbClr val="333333"/>
                </a:solidFill>
                <a:latin typeface="Tahoma" panose="020B0604030504040204" pitchFamily="34" charset="0"/>
              </a:rPr>
              <a:t>Nathalie Lussier</a:t>
            </a:r>
            <a:endParaRPr lang="fr-CA" sz="1200" dirty="0"/>
          </a:p>
        </p:txBody>
      </p:sp>
      <p:pic>
        <p:nvPicPr>
          <p:cNvPr id="4102" name="Picture 6" descr="SColvey_Nathalie Lussier et_-1764-W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470" y="2133491"/>
            <a:ext cx="1876091" cy="13434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6253269" y="3814114"/>
            <a:ext cx="1194558" cy="276999"/>
          </a:xfrm>
          <a:prstGeom prst="rect">
            <a:avLst/>
          </a:prstGeom>
        </p:spPr>
        <p:txBody>
          <a:bodyPr wrap="none">
            <a:spAutoFit/>
          </a:bodyPr>
          <a:lstStyle/>
          <a:p>
            <a:r>
              <a:rPr lang="fr-CA" sz="1200" b="1" dirty="0">
                <a:solidFill>
                  <a:srgbClr val="333333"/>
                </a:solidFill>
                <a:latin typeface="Tahoma" panose="020B0604030504040204" pitchFamily="34" charset="0"/>
              </a:rPr>
              <a:t>Sylvie Martin</a:t>
            </a:r>
            <a:endParaRPr lang="fr-CA" sz="1200" dirty="0"/>
          </a:p>
        </p:txBody>
      </p:sp>
      <p:pic>
        <p:nvPicPr>
          <p:cNvPr id="4104" name="Picture 8" descr="SColvey-Sylvie Martin-40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5668" y="1948384"/>
            <a:ext cx="1229719" cy="18411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8798486" y="3443524"/>
            <a:ext cx="1366080" cy="276999"/>
          </a:xfrm>
          <a:prstGeom prst="rect">
            <a:avLst/>
          </a:prstGeom>
        </p:spPr>
        <p:txBody>
          <a:bodyPr wrap="none">
            <a:spAutoFit/>
          </a:bodyPr>
          <a:lstStyle/>
          <a:p>
            <a:r>
              <a:rPr lang="fr-CA" sz="1200" dirty="0">
                <a:solidFill>
                  <a:srgbClr val="333333"/>
                </a:solidFill>
                <a:latin typeface="Tahoma" panose="020B0604030504040204" pitchFamily="34" charset="0"/>
              </a:rPr>
              <a:t> </a:t>
            </a:r>
            <a:r>
              <a:rPr lang="fr-CA" sz="1200" b="1" dirty="0">
                <a:solidFill>
                  <a:srgbClr val="333333"/>
                </a:solidFill>
                <a:latin typeface="Tahoma" panose="020B0604030504040204" pitchFamily="34" charset="0"/>
              </a:rPr>
              <a:t>Benoit </a:t>
            </a:r>
            <a:r>
              <a:rPr lang="fr-CA" sz="1200" b="1" dirty="0" err="1">
                <a:solidFill>
                  <a:srgbClr val="333333"/>
                </a:solidFill>
                <a:latin typeface="Tahoma" panose="020B0604030504040204" pitchFamily="34" charset="0"/>
              </a:rPr>
              <a:t>Millette</a:t>
            </a:r>
            <a:endParaRPr lang="fr-CA" sz="1200" dirty="0"/>
          </a:p>
        </p:txBody>
      </p:sp>
      <p:pic>
        <p:nvPicPr>
          <p:cNvPr id="4106" name="Picture 10" descr="SColvey_Benoit Millette-1979-H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67003" y="2098059"/>
            <a:ext cx="1937801" cy="1379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8" name="Picture 12" descr="SColvey_Cecile Millette-1829-W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393" y="4407499"/>
            <a:ext cx="1274036" cy="1787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262543" y="6178245"/>
            <a:ext cx="1277914" cy="276999"/>
          </a:xfrm>
          <a:prstGeom prst="rect">
            <a:avLst/>
          </a:prstGeom>
        </p:spPr>
        <p:txBody>
          <a:bodyPr wrap="none">
            <a:spAutoFit/>
          </a:bodyPr>
          <a:lstStyle/>
          <a:p>
            <a:r>
              <a:rPr lang="fr-CA" sz="1200" b="1" dirty="0">
                <a:solidFill>
                  <a:srgbClr val="333333"/>
                </a:solidFill>
                <a:latin typeface="Tahoma" panose="020B0604030504040204" pitchFamily="34" charset="0"/>
              </a:rPr>
              <a:t>Cécile </a:t>
            </a:r>
            <a:r>
              <a:rPr lang="fr-CA" sz="1200" b="1" dirty="0" err="1">
                <a:solidFill>
                  <a:srgbClr val="333333"/>
                </a:solidFill>
                <a:latin typeface="Tahoma" panose="020B0604030504040204" pitchFamily="34" charset="0"/>
              </a:rPr>
              <a:t>Millette</a:t>
            </a:r>
            <a:endParaRPr lang="fr-CA" sz="1200" dirty="0"/>
          </a:p>
        </p:txBody>
      </p:sp>
      <p:sp>
        <p:nvSpPr>
          <p:cNvPr id="11" name="Rectangle 10"/>
          <p:cNvSpPr/>
          <p:nvPr/>
        </p:nvSpPr>
        <p:spPr>
          <a:xfrm>
            <a:off x="2400417" y="6360509"/>
            <a:ext cx="1135247" cy="276999"/>
          </a:xfrm>
          <a:prstGeom prst="rect">
            <a:avLst/>
          </a:prstGeom>
        </p:spPr>
        <p:txBody>
          <a:bodyPr wrap="none">
            <a:spAutoFit/>
          </a:bodyPr>
          <a:lstStyle/>
          <a:p>
            <a:r>
              <a:rPr lang="fr-CA" sz="1200" b="1" dirty="0">
                <a:solidFill>
                  <a:srgbClr val="333333"/>
                </a:solidFill>
                <a:latin typeface="Tahoma" panose="020B0604030504040204" pitchFamily="34" charset="0"/>
              </a:rPr>
              <a:t>Marc Séguin</a:t>
            </a:r>
            <a:endParaRPr lang="fr-CA" sz="1200" dirty="0"/>
          </a:p>
        </p:txBody>
      </p:sp>
      <p:pic>
        <p:nvPicPr>
          <p:cNvPr id="4110" name="Picture 14" descr="SColvey_MarcSeguin-42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1228" y="4482818"/>
            <a:ext cx="1260760" cy="18875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6528313" y="6370397"/>
            <a:ext cx="1503938" cy="276999"/>
          </a:xfrm>
          <a:prstGeom prst="rect">
            <a:avLst/>
          </a:prstGeom>
        </p:spPr>
        <p:txBody>
          <a:bodyPr wrap="none">
            <a:spAutoFit/>
          </a:bodyPr>
          <a:lstStyle/>
          <a:p>
            <a:r>
              <a:rPr lang="fr-CA" sz="1200" b="1" dirty="0">
                <a:solidFill>
                  <a:srgbClr val="333333"/>
                </a:solidFill>
                <a:latin typeface="Tahoma" panose="020B0604030504040204" pitchFamily="34" charset="0"/>
              </a:rPr>
              <a:t>Johanne </a:t>
            </a:r>
            <a:r>
              <a:rPr lang="fr-CA" sz="1200" b="1" dirty="0" err="1" smtClean="0">
                <a:solidFill>
                  <a:srgbClr val="333333"/>
                </a:solidFill>
                <a:latin typeface="Tahoma" panose="020B0604030504040204" pitchFamily="34" charset="0"/>
              </a:rPr>
              <a:t>Stevers</a:t>
            </a:r>
            <a:endParaRPr lang="fr-CA" sz="1200" dirty="0"/>
          </a:p>
        </p:txBody>
      </p:sp>
      <p:pic>
        <p:nvPicPr>
          <p:cNvPr id="4112" name="Picture 16" descr="SColvey-7466_Johanne Stevers_WE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61455" y="4508378"/>
            <a:ext cx="1241361" cy="18620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14" name="Picture 18" descr="SColvey_6995_Ghislaine Turcotte_WE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60150" y="4091489"/>
            <a:ext cx="1334606" cy="20019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8935969" y="6093398"/>
            <a:ext cx="2302233" cy="276999"/>
          </a:xfrm>
          <a:prstGeom prst="rect">
            <a:avLst/>
          </a:prstGeom>
        </p:spPr>
        <p:txBody>
          <a:bodyPr wrap="square">
            <a:spAutoFit/>
          </a:bodyPr>
          <a:lstStyle/>
          <a:p>
            <a:r>
              <a:rPr lang="fr-CA" sz="1200" b="1" dirty="0">
                <a:solidFill>
                  <a:srgbClr val="333333"/>
                </a:solidFill>
                <a:latin typeface="Tahoma" panose="020B0604030504040204" pitchFamily="34" charset="0"/>
              </a:rPr>
              <a:t>Ghislaine Turcotte</a:t>
            </a:r>
            <a:endParaRPr lang="fr-CA" sz="1200" dirty="0"/>
          </a:p>
        </p:txBody>
      </p:sp>
      <p:sp>
        <p:nvSpPr>
          <p:cNvPr id="14" name="Rectangle 13"/>
          <p:cNvSpPr/>
          <p:nvPr/>
        </p:nvSpPr>
        <p:spPr>
          <a:xfrm>
            <a:off x="4487134" y="5641052"/>
            <a:ext cx="2150670" cy="276999"/>
          </a:xfrm>
          <a:prstGeom prst="rect">
            <a:avLst/>
          </a:prstGeom>
        </p:spPr>
        <p:txBody>
          <a:bodyPr wrap="square">
            <a:spAutoFit/>
          </a:bodyPr>
          <a:lstStyle/>
          <a:p>
            <a:r>
              <a:rPr lang="fr-CA" sz="1200" b="1" dirty="0" smtClean="0">
                <a:solidFill>
                  <a:srgbClr val="333333"/>
                </a:solidFill>
                <a:latin typeface="Tahoma" panose="020B0604030504040204" pitchFamily="34" charset="0"/>
              </a:rPr>
              <a:t>Jacques</a:t>
            </a:r>
            <a:r>
              <a:rPr lang="fr-CA" sz="1200" b="1" dirty="0">
                <a:solidFill>
                  <a:srgbClr val="333333"/>
                </a:solidFill>
                <a:latin typeface="Tahoma" panose="020B0604030504040204" pitchFamily="34" charset="0"/>
              </a:rPr>
              <a:t> St-</a:t>
            </a:r>
            <a:r>
              <a:rPr lang="fr-CA" sz="1200" b="1" dirty="0" err="1">
                <a:solidFill>
                  <a:srgbClr val="333333"/>
                </a:solidFill>
                <a:latin typeface="Tahoma" panose="020B0604030504040204" pitchFamily="34" charset="0"/>
              </a:rPr>
              <a:t>Onge</a:t>
            </a:r>
            <a:endParaRPr lang="fr-CA" sz="1200" dirty="0"/>
          </a:p>
        </p:txBody>
      </p:sp>
      <p:pic>
        <p:nvPicPr>
          <p:cNvPr id="4116" name="Picture 20" descr="SColvey_JacquesSt-Onge-418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67110" y="3741617"/>
            <a:ext cx="1268394" cy="1899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5" name="Image 24" descr="Fanion 18 x 30 16 iles ARTCULTURE officiel 2013 (2)"/>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37017" y="507546"/>
            <a:ext cx="911860" cy="1496695"/>
          </a:xfrm>
          <a:prstGeom prst="rect">
            <a:avLst/>
          </a:prstGeom>
          <a:noFill/>
          <a:ln w="9525">
            <a:solidFill>
              <a:srgbClr val="000000"/>
            </a:solidFill>
            <a:miter lim="800000"/>
            <a:headEnd/>
            <a:tailEnd/>
          </a:ln>
        </p:spPr>
      </p:pic>
      <p:pic>
        <p:nvPicPr>
          <p:cNvPr id="26" name="Picture 1" descr="j011587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31228" y="1631340"/>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33561478"/>
      </p:ext>
    </p:extLst>
  </p:cSld>
  <p:clrMapOvr>
    <a:masterClrMapping/>
  </p:clrMapOvr>
  <mc:AlternateContent xmlns:mc="http://schemas.openxmlformats.org/markup-compatibility/2006" xmlns:p14="http://schemas.microsoft.com/office/powerpoint/2010/main">
    <mc:Choice Requires="p14">
      <p:transition spd="slow" p14:dur="2000" advTm="40141"/>
    </mc:Choice>
    <mc:Fallback xmlns="">
      <p:transition spd="slow" advTm="401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10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0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ircle(in)">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10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ircle(in)">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0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circle(in)">
                                      <p:cBhvr>
                                        <p:cTn id="51" dur="20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4110"/>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circle(in)">
                                      <p:cBhvr>
                                        <p:cTn id="60" dur="20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11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circle(in)">
                                      <p:cBhvr>
                                        <p:cTn id="69" dur="20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4112"/>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6" presetClass="entr" presetSubtype="16"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circle(in)">
                                      <p:cBhvr>
                                        <p:cTn id="78" dur="20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11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grpId="0"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circle(in)">
                                      <p:cBhvr>
                                        <p:cTn id="8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8" grpId="0"/>
      <p:bldP spid="9" grpId="0"/>
      <p:bldP spid="10" grpId="0"/>
      <p:bldP spid="11" grpId="0"/>
      <p:bldP spid="12"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sz="6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7</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ième ÉDITION</a:t>
            </a:r>
            <a:endParaRPr lang="fr-CA" dirty="0"/>
          </a:p>
        </p:txBody>
      </p:sp>
      <p:pic>
        <p:nvPicPr>
          <p:cNvPr id="14338" name="Picture 2" descr="SColvey-7046_Jane Magee_WEB"/>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083553" y="1886430"/>
            <a:ext cx="2350904" cy="44786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2582759"/>
            <a:ext cx="6096000" cy="2308324"/>
          </a:xfrm>
          <a:prstGeom prst="rect">
            <a:avLst/>
          </a:prstGeom>
        </p:spPr>
        <p:txBody>
          <a:bodyPr>
            <a:spAutoFit/>
          </a:bodyPr>
          <a:lstStyle/>
          <a:p>
            <a:r>
              <a:rPr lang="fr-CA" sz="2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Une contribution volontaire de la part des visiteurs et des participants leur permettait de se qualifier pour le tirage d’une toile conçue spécialement pour l’événement par Madame B. Jane Magee, artiste peintre (aquarelle et acrylique). </a:t>
            </a:r>
          </a:p>
        </p:txBody>
      </p:sp>
      <p:pic>
        <p:nvPicPr>
          <p:cNvPr id="6" name="Image 5"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9959" y="365125"/>
            <a:ext cx="911860" cy="1496695"/>
          </a:xfrm>
          <a:prstGeom prst="rect">
            <a:avLst/>
          </a:prstGeom>
          <a:noFill/>
          <a:ln w="9525">
            <a:solidFill>
              <a:srgbClr val="000000"/>
            </a:solidFill>
            <a:miter lim="800000"/>
            <a:headEnd/>
            <a:tailEnd/>
          </a:ln>
        </p:spPr>
      </p:pic>
      <p:pic>
        <p:nvPicPr>
          <p:cNvPr id="7" name="Picture 1" descr="j01158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98075265"/>
      </p:ext>
    </p:extLst>
  </p:cSld>
  <p:clrMapOvr>
    <a:masterClrMapping/>
  </p:clrMapOvr>
  <mc:AlternateContent xmlns:mc="http://schemas.openxmlformats.org/markup-compatibility/2006" xmlns:p14="http://schemas.microsoft.com/office/powerpoint/2010/main">
    <mc:Choice Requires="p14">
      <p:transition spd="slow" p14:dur="2000" advTm="20130"/>
    </mc:Choice>
    <mc:Fallback xmlns="">
      <p:transition spd="slow" advTm="201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4338"/>
                                        </p:tgtEl>
                                        <p:attrNameLst>
                                          <p:attrName>style.visibility</p:attrName>
                                        </p:attrNameLst>
                                      </p:cBhvr>
                                      <p:to>
                                        <p:strVal val="visible"/>
                                      </p:to>
                                    </p:set>
                                    <p:animEffect transition="in" filter="circle(in)">
                                      <p:cBhvr>
                                        <p:cTn id="25"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A" sz="6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Gagnante</a:t>
            </a:r>
            <a:endPar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17410" name="Picture 2" descr="Jessi contribution volontair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21151" y="2270787"/>
            <a:ext cx="3225800" cy="3860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28744" y="2797912"/>
            <a:ext cx="6096000" cy="2308324"/>
          </a:xfrm>
          <a:prstGeom prst="rect">
            <a:avLst/>
          </a:prstGeom>
        </p:spPr>
        <p:txBody>
          <a:bodyPr>
            <a:spAutoFit/>
          </a:bodyPr>
          <a:lstStyle/>
          <a:p>
            <a:r>
              <a:rPr lang="fr-CA" sz="2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C’est </a:t>
            </a:r>
            <a:r>
              <a:rPr lang="fr-CA" sz="24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Madame Jocelyn </a:t>
            </a:r>
            <a:r>
              <a:rPr lang="fr-CA" sz="24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Patrimonio</a:t>
            </a:r>
            <a:r>
              <a:rPr lang="fr-CA" sz="2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mieux connu sous le nom de Jessi, que le sort a favorisé pour sa contribution volontaire lors du tirage de la toile conçue spécialement pour l’événement par Madame B. Jane Magee, artiste peintre.</a:t>
            </a:r>
          </a:p>
        </p:txBody>
      </p:sp>
      <p:pic>
        <p:nvPicPr>
          <p:cNvPr id="6" name="Image 5"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814" y="193993"/>
            <a:ext cx="911860" cy="1496695"/>
          </a:xfrm>
          <a:prstGeom prst="rect">
            <a:avLst/>
          </a:prstGeom>
          <a:noFill/>
          <a:ln w="9525">
            <a:solidFill>
              <a:srgbClr val="000000"/>
            </a:solidFill>
            <a:miter lim="800000"/>
            <a:headEnd/>
            <a:tailEnd/>
          </a:ln>
        </p:spPr>
      </p:pic>
      <p:pic>
        <p:nvPicPr>
          <p:cNvPr id="7" name="Picture 1" descr="j01158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58337490"/>
      </p:ext>
    </p:extLst>
  </p:cSld>
  <p:clrMapOvr>
    <a:masterClrMapping/>
  </p:clrMapOvr>
  <mc:AlternateContent xmlns:mc="http://schemas.openxmlformats.org/markup-compatibility/2006" xmlns:p14="http://schemas.microsoft.com/office/powerpoint/2010/main">
    <mc:Choice Requires="p14">
      <p:transition spd="slow" p14:dur="2000" advTm="18819"/>
    </mc:Choice>
    <mc:Fallback xmlns="">
      <p:transition spd="slow" advTm="188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7410"/>
                                        </p:tgtEl>
                                        <p:attrNameLst>
                                          <p:attrName>style.visibility</p:attrName>
                                        </p:attrNameLst>
                                      </p:cBhvr>
                                      <p:to>
                                        <p:strVal val="visible"/>
                                      </p:to>
                                    </p:set>
                                    <p:animEffect transition="in" filter="circle(in)">
                                      <p:cBhvr>
                                        <p:cTn id="25"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sz="6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7</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ième ÉDITION</a:t>
            </a:r>
            <a:endParaRPr lang="fr-CA" b="1" dirty="0"/>
          </a:p>
        </p:txBody>
      </p:sp>
      <p:sp>
        <p:nvSpPr>
          <p:cNvPr id="3" name="Espace réservé du contenu 2"/>
          <p:cNvSpPr>
            <a:spLocks noGrp="1"/>
          </p:cNvSpPr>
          <p:nvPr>
            <p:ph idx="1"/>
          </p:nvPr>
        </p:nvSpPr>
        <p:spPr/>
        <p:txBody>
          <a:bodyPr/>
          <a:lstStyle/>
          <a:p>
            <a:pPr marL="0" indent="0" algn="ctr">
              <a:buNone/>
            </a:pPr>
            <a:endParaRPr lang="fr-CA" b="1" dirty="0" smtClean="0"/>
          </a:p>
          <a:p>
            <a:pPr marL="0" indent="0" algn="ctr">
              <a:buNone/>
            </a:pPr>
            <a:r>
              <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a:t>
            </a:r>
          </a:p>
          <a:p>
            <a:pPr marL="0" indent="0" algn="ctr">
              <a:buNone/>
            </a:pPr>
            <a:r>
              <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3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«Coups </a:t>
            </a:r>
            <a:r>
              <a:rPr lang="fr-CA" sz="3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cœur du public»</a:t>
            </a:r>
          </a:p>
          <a:p>
            <a:pPr marL="0" indent="0" algn="ctr">
              <a:buNone/>
            </a:pPr>
            <a:r>
              <a:rPr lang="fr-CA" sz="3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pour cette 7ème édition </a:t>
            </a:r>
            <a:endPar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des </a:t>
            </a:r>
            <a:r>
              <a:rPr lang="fr-CA" sz="3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Journées des Arts et de la </a:t>
            </a:r>
            <a:r>
              <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Culture</a:t>
            </a:r>
          </a:p>
          <a:p>
            <a:pPr marL="0" indent="0" algn="ctr">
              <a:buNone/>
            </a:pPr>
            <a:r>
              <a:rPr lang="fr-CA" sz="3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3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Lac-des-Seize-Îles.</a:t>
            </a:r>
          </a:p>
        </p:txBody>
      </p:sp>
      <p:pic>
        <p:nvPicPr>
          <p:cNvPr id="4" name="Image 3"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93993"/>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01994438"/>
      </p:ext>
    </p:extLst>
  </p:cSld>
  <p:clrMapOvr>
    <a:masterClrMapping/>
  </p:clrMapOvr>
  <mc:AlternateContent xmlns:mc="http://schemas.openxmlformats.org/markup-compatibility/2006" xmlns:p14="http://schemas.microsoft.com/office/powerpoint/2010/main">
    <mc:Choice Requires="p14">
      <p:transition spd="slow" p14:dur="2000" advTm="10961"/>
    </mc:Choice>
    <mc:Fallback xmlns="">
      <p:transition spd="slow" advTm="109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L’artiste favori du public</a:t>
            </a:r>
            <a:endParaRPr lang="fr-CA" dirty="0"/>
          </a:p>
        </p:txBody>
      </p:sp>
      <p:sp>
        <p:nvSpPr>
          <p:cNvPr id="3" name="Espace réservé du contenu 2"/>
          <p:cNvSpPr>
            <a:spLocks noGrp="1"/>
          </p:cNvSpPr>
          <p:nvPr>
            <p:ph idx="1"/>
          </p:nvPr>
        </p:nvSpPr>
        <p:spPr/>
        <p:txBody>
          <a:bodyPr>
            <a:normAutofit fontScale="47500" lnSpcReduction="20000"/>
          </a:bodyPr>
          <a:lstStyle/>
          <a:p>
            <a:pPr marL="0" indent="0" algn="ctr">
              <a:buNone/>
            </a:pPr>
            <a:endParaRPr lang="fr-CA" sz="42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endParaRPr lang="fr-CA" sz="42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42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C’est </a:t>
            </a:r>
            <a:r>
              <a:rPr lang="fr-CA" sz="42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sur le peintre champêtre, </a:t>
            </a:r>
            <a:r>
              <a:rPr lang="fr-CA" sz="4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 Claude Pariseau</a:t>
            </a:r>
            <a:r>
              <a:rPr lang="fr-CA" sz="42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que le choix du public s’est porté. Dès l’âge de 20 ans, son intérêt et sa passion pour l’art et particulièrement la peinture ont débuté et se sont amplifiés au fil des années. Motivé par un premier vernissage à la Galerie d’Art de Rigaud en 1994, il participe par la suite à plusieurs autres événements artistiques dans la région de Vaudreuil. Peintre empreint d’une grande sensibilité, il réalise surtout des paysages inspirés de scènes de la nature qui l’entoure. En leur intégrant des personnages ou des animaux, il ajoute à ses œuvres une dimension telle qu’elle génère immanquablement chez le spectateur toute sorte d’émotions positives et agréables.</a:t>
            </a:r>
          </a:p>
          <a:p>
            <a:pPr marL="0" indent="0" algn="ctr">
              <a:buNone/>
            </a:pPr>
            <a:r>
              <a:rPr lang="fr-CA" sz="42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Depuis son arrivée dans les Laurentides, il participe régulièrement aux expositions de Montfort et de Lac-des-Seize-Îles. Depuis 2010, il est responsable du volet artistique au sein du comité organisateur des Journées Arts et Culture de la municipalité de Lac-des-Seize-Îles. Sa créativité et son intérêt pour la peinture sont toujours présents et l’obligent à aller au-delà de ce qui a déjà été fait.</a:t>
            </a:r>
          </a:p>
          <a:p>
            <a:endParaRPr lang="fr-CA" dirty="0"/>
          </a:p>
        </p:txBody>
      </p:sp>
      <p:pic>
        <p:nvPicPr>
          <p:cNvPr id="13" name="Image 12"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9357" y="193993"/>
            <a:ext cx="911860" cy="1496695"/>
          </a:xfrm>
          <a:prstGeom prst="rect">
            <a:avLst/>
          </a:prstGeom>
          <a:noFill/>
          <a:ln w="9525">
            <a:solidFill>
              <a:srgbClr val="000000"/>
            </a:solidFill>
            <a:miter lim="800000"/>
            <a:headEnd/>
            <a:tailEnd/>
          </a:ln>
        </p:spPr>
      </p:pic>
      <p:pic>
        <p:nvPicPr>
          <p:cNvPr id="14"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95104548"/>
      </p:ext>
    </p:extLst>
  </p:cSld>
  <p:clrMapOvr>
    <a:masterClrMapping/>
  </p:clrMapOvr>
  <mc:AlternateContent xmlns:mc="http://schemas.openxmlformats.org/markup-compatibility/2006" xmlns:p14="http://schemas.microsoft.com/office/powerpoint/2010/main">
    <mc:Choice Requires="p14">
      <p:transition spd="slow" p14:dur="2000" advTm="71448"/>
    </mc:Choice>
    <mc:Fallback xmlns="">
      <p:transition spd="slow" advTm="71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«Coups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cœur du public</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Artiste</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pic>
        <p:nvPicPr>
          <p:cNvPr id="4" name="Espace réservé du contenu 3" descr="SColvey_7495_WEB"/>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82294" y="1957892"/>
            <a:ext cx="4066391" cy="4561242"/>
          </a:xfrm>
          <a:prstGeom prst="rect">
            <a:avLst/>
          </a:prstGeom>
          <a:noFill/>
          <a:ln w="38100">
            <a:solidFill>
              <a:srgbClr val="002060"/>
            </a:solidFill>
            <a:prstDash val="solid"/>
          </a:ln>
          <a:effectLst>
            <a:outerShdw blurRad="76200" dir="18900000" sy="23000" kx="-1200000" algn="bl" rotWithShape="0">
              <a:prstClr val="black">
                <a:alpha val="20000"/>
              </a:prstClr>
            </a:outerShdw>
          </a:effec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9051" y="193993"/>
            <a:ext cx="911860" cy="1496695"/>
          </a:xfrm>
          <a:prstGeom prst="rect">
            <a:avLst/>
          </a:prstGeom>
          <a:noFill/>
          <a:ln w="9525">
            <a:solidFill>
              <a:srgbClr val="000000"/>
            </a:solidFill>
            <a:miter lim="800000"/>
            <a:headEnd/>
            <a:tailEnd/>
          </a:ln>
        </p:spPr>
      </p:pic>
      <p:pic>
        <p:nvPicPr>
          <p:cNvPr id="6" name="Picture 1" descr="j01158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1986" y="1432504"/>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72377836"/>
      </p:ext>
    </p:extLst>
  </p:cSld>
  <p:clrMapOvr>
    <a:masterClrMapping/>
  </p:clrMapOvr>
  <mc:AlternateContent xmlns:mc="http://schemas.openxmlformats.org/markup-compatibility/2006" xmlns:p14="http://schemas.microsoft.com/office/powerpoint/2010/main">
    <mc:Choice Requires="p14">
      <p:transition spd="slow" p14:dur="2000" advTm="5416"/>
    </mc:Choice>
    <mc:Fallback xmlns="">
      <p:transition spd="slow" advTm="5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a:t>
            </a:r>
            <a:r>
              <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artisanes favorites du </a:t>
            </a:r>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public</a:t>
            </a:r>
            <a:r>
              <a:rPr lang="fr-CA" dirty="0"/>
              <a:t/>
            </a:r>
            <a:br>
              <a:rPr lang="fr-CA" dirty="0"/>
            </a:br>
            <a:endParaRPr lang="fr-CA" dirty="0"/>
          </a:p>
        </p:txBody>
      </p:sp>
      <p:sp>
        <p:nvSpPr>
          <p:cNvPr id="3" name="Espace réservé du contenu 2"/>
          <p:cNvSpPr>
            <a:spLocks noGrp="1"/>
          </p:cNvSpPr>
          <p:nvPr>
            <p:ph idx="1"/>
          </p:nvPr>
        </p:nvSpPr>
        <p:spPr>
          <a:xfrm>
            <a:off x="838200" y="1255470"/>
            <a:ext cx="10515600" cy="4351338"/>
          </a:xfrm>
        </p:spPr>
        <p:txBody>
          <a:bodyPr>
            <a:normAutofit fontScale="77500" lnSpcReduction="20000"/>
          </a:bodyPr>
          <a:lstStyle/>
          <a:p>
            <a:pPr marL="0" indent="0">
              <a:buNone/>
            </a:pPr>
            <a:r>
              <a:rPr lang="fr-CA" dirty="0"/>
              <a:t> </a:t>
            </a:r>
          </a:p>
          <a:p>
            <a:pPr marL="0" indent="0">
              <a:buNone/>
            </a:pPr>
            <a:r>
              <a:rPr lang="fr-CA" dirty="0"/>
              <a:t> </a:t>
            </a:r>
          </a:p>
          <a:p>
            <a:pPr marL="0" indent="0" algn="ctr">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C’est le présentoir de </a:t>
            </a:r>
            <a:r>
              <a:rPr lang="fr-CA" sz="26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NathliseCréations</a:t>
            </a: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p>
          <a:p>
            <a:pPr marL="0" indent="0" algn="ctr">
              <a:buNone/>
            </a:pPr>
            <a:r>
              <a:rPr lang="fr-CA" sz="26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animé par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Mesdames Nathalie Lussier et Lise </a:t>
            </a:r>
            <a:r>
              <a:rPr lang="fr-CA" sz="26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Laliberté</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Saint-Adolphe d’Howard qui a remporté la faveur du public visiteur.</a:t>
            </a:r>
          </a:p>
          <a:p>
            <a:pPr marL="0" indent="0" algn="ctr">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Ébéniste autodidacte, Madame Nathalie Lussier s’adonne depuis nombre d’années à la création et la fabrication de meubles originaux. Madame Lise </a:t>
            </a:r>
            <a:r>
              <a:rPr lang="fr-CA" sz="2600"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Laliberté</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crée, dessine et réalise des vitraux depuis plus de douze ans.  En 2014 elles décidèrent d’unir leurs compétences respectives et fondèrent l’entreprise «</a:t>
            </a:r>
            <a:r>
              <a:rPr lang="fr-CA" sz="2600"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NathliseCréations</a:t>
            </a: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lgn="ctr">
              <a:buNone/>
            </a:pPr>
            <a:r>
              <a:rPr lang="fr-CA" sz="26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Sans cesse soucieuses de créer des nouveaux produits, ces deux artisanes conçoivent et réalisent des objets ou des meubles répondant à des besoins précis alliant le bois et le vitrail. Ces objets se doivent d’être des originaux, c’est-à-dire, qu’ils n’existent pas sur le marché. Ils se doivent d’être beaux, utiles, pratiques, délicats et raffinés. Alors que les objets en bois de Nathalie sont de purs chefs-d’œuvre d’ébénisterie, les vitraux de Lise allient le raffinement à l’utilitaire. Leurs créations sont exportées principalement aux États-Unis et au Canada.</a:t>
            </a:r>
          </a:p>
          <a:p>
            <a:pPr marL="0" indent="0">
              <a:buNone/>
            </a:pPr>
            <a:endParaRPr lang="fr-CA" dirty="0"/>
          </a:p>
        </p:txBody>
      </p:sp>
      <p:pic>
        <p:nvPicPr>
          <p:cNvPr id="4" name="Image 3"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9051" y="193993"/>
            <a:ext cx="911860" cy="1496695"/>
          </a:xfrm>
          <a:prstGeom prst="rect">
            <a:avLst/>
          </a:prstGeom>
          <a:noFill/>
          <a:ln w="9525">
            <a:solidFill>
              <a:srgbClr val="000000"/>
            </a:solidFill>
            <a:miter lim="800000"/>
            <a:headEnd/>
            <a:tailEnd/>
          </a:ln>
        </p:spPr>
      </p:pic>
      <p:pic>
        <p:nvPicPr>
          <p:cNvPr id="5"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85580551"/>
      </p:ext>
    </p:extLst>
  </p:cSld>
  <p:clrMapOvr>
    <a:masterClrMapping/>
  </p:clrMapOvr>
  <mc:AlternateContent xmlns:mc="http://schemas.openxmlformats.org/markup-compatibility/2006" xmlns:p14="http://schemas.microsoft.com/office/powerpoint/2010/main">
    <mc:Choice Requires="p14">
      <p:transition spd="slow" p14:dur="2000" advTm="83921"/>
    </mc:Choice>
    <mc:Fallback xmlns="">
      <p:transition spd="slow" advTm="839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«Coups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cœur du public</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Artisanes</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pic>
        <p:nvPicPr>
          <p:cNvPr id="4" name="Espace réservé du contenu 3" descr="SColvey_7505_WEB"/>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62287" y="2162287"/>
            <a:ext cx="8272631" cy="4012602"/>
          </a:xfrm>
          <a:prstGeom prst="rect">
            <a:avLst/>
          </a:prstGeom>
          <a:noFill/>
          <a:ln w="28575">
            <a:solidFill>
              <a:schemeClr val="accent1">
                <a:lumMod val="50000"/>
              </a:schemeClr>
            </a:solidFill>
          </a:ln>
          <a:effectLst>
            <a:outerShdw blurRad="76200" dir="13500000" sy="23000" kx="1200000" algn="br" rotWithShape="0">
              <a:prstClr val="black">
                <a:alpha val="20000"/>
              </a:prstClr>
            </a:outerShdw>
          </a:effectLst>
        </p:spPr>
      </p:pic>
      <p:pic>
        <p:nvPicPr>
          <p:cNvPr id="5" name="Image 4" descr="Fanion 18 x 30 16 iles ARTCULTURE officiel 2013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9051" y="193993"/>
            <a:ext cx="911860" cy="1496695"/>
          </a:xfrm>
          <a:prstGeom prst="rect">
            <a:avLst/>
          </a:prstGeom>
          <a:noFill/>
          <a:ln w="9525">
            <a:solidFill>
              <a:srgbClr val="000000"/>
            </a:solidFill>
            <a:miter lim="800000"/>
            <a:headEnd/>
            <a:tailEnd/>
          </a:ln>
        </p:spPr>
      </p:pic>
      <p:pic>
        <p:nvPicPr>
          <p:cNvPr id="6" name="Picture 1" descr="j01158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1986" y="1432504"/>
            <a:ext cx="7081351" cy="1480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2371703"/>
      </p:ext>
    </p:extLst>
  </p:cSld>
  <p:clrMapOvr>
    <a:masterClrMapping/>
  </p:clrMapOvr>
  <mc:AlternateContent xmlns:mc="http://schemas.openxmlformats.org/markup-compatibility/2006" xmlns:p14="http://schemas.microsoft.com/office/powerpoint/2010/main">
    <mc:Choice Requires="p14">
      <p:transition spd="slow" p14:dur="2000" advTm="6857"/>
    </mc:Choice>
    <mc:Fallback xmlns="">
      <p:transition spd="slow" advTm="68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Musical</a:t>
            </a:r>
            <a:endParaRPr lang="fr-CA" dirty="0"/>
          </a:p>
        </p:txBody>
      </p:sp>
      <p:sp>
        <p:nvSpPr>
          <p:cNvPr id="6" name="Rectangle 5"/>
          <p:cNvSpPr/>
          <p:nvPr/>
        </p:nvSpPr>
        <p:spPr>
          <a:xfrm>
            <a:off x="4291151" y="2820245"/>
            <a:ext cx="3939597" cy="646331"/>
          </a:xfrm>
          <a:prstGeom prst="rect">
            <a:avLst/>
          </a:prstGeom>
        </p:spPr>
        <p:txBody>
          <a:bodyPr wrap="square">
            <a:spAutoFit/>
          </a:bodyPr>
          <a:lstStyle/>
          <a:p>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Claude </a:t>
            </a:r>
            <a:r>
              <a:rPr lang="fr-CA" b="1" dirty="0" err="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labonté</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Pianiste &amp;</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guitariste</a:t>
            </a:r>
            <a:endPar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4905487" y="5044887"/>
            <a:ext cx="4991549" cy="646331"/>
          </a:xfrm>
          <a:prstGeom prst="rect">
            <a:avLst/>
          </a:prstGeom>
        </p:spPr>
        <p:txBody>
          <a:bodyPr wrap="square">
            <a:spAutoFit/>
          </a:bodyPr>
          <a:lstStyle/>
          <a:p>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Odette </a:t>
            </a:r>
            <a:r>
              <a:rPr lang="fr-CA"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Coulombe</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endPar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a:t>
            </a:r>
            <a:r>
              <a:rPr lang="fr-CA"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ianiste &amp; chanteuse</a:t>
            </a:r>
            <a:endParaRPr lang="fr-CA"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8" name="Picture 1" descr="j01158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324" y="1374918"/>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Colvey_DSC2257-W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1909" y="3092254"/>
            <a:ext cx="3305287" cy="2353542"/>
          </a:xfrm>
          <a:prstGeom prst="snip2DiagRect">
            <a:avLst/>
          </a:prstGeom>
          <a:solidFill>
            <a:srgbClr val="FFFFFF">
              <a:shade val="85000"/>
            </a:srgbClr>
          </a:solidFill>
          <a:ln w="88900" cap="sq">
            <a:solidFill>
              <a:schemeClr val="accent4">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1" name="Image 10" descr="Fanion 18 x 30 16 iles ARTCULTURE officiel 2013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61023" y="261461"/>
            <a:ext cx="911860" cy="1496695"/>
          </a:xfrm>
          <a:prstGeom prst="rect">
            <a:avLst/>
          </a:prstGeom>
          <a:noFill/>
          <a:ln w="9525">
            <a:solidFill>
              <a:srgbClr val="000000"/>
            </a:solidFill>
            <a:miter lim="800000"/>
            <a:headEnd/>
            <a:tailEnd/>
          </a:ln>
        </p:spPr>
      </p:pic>
      <p:pic>
        <p:nvPicPr>
          <p:cNvPr id="12294" name="Picture 6" descr="Claude Labonté"/>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194090" y="1877418"/>
            <a:ext cx="3027958" cy="258852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custDataLst>
      <p:tags r:id="rId1"/>
    </p:custDataLst>
    <p:extLst>
      <p:ext uri="{BB962C8B-B14F-4D97-AF65-F5344CB8AC3E}">
        <p14:creationId xmlns:p14="http://schemas.microsoft.com/office/powerpoint/2010/main" val="1257567756"/>
      </p:ext>
    </p:extLst>
  </p:cSld>
  <p:clrMapOvr>
    <a:masterClrMapping/>
  </p:clrMapOvr>
  <mc:AlternateContent xmlns:mc="http://schemas.openxmlformats.org/markup-compatibility/2006" xmlns:p14="http://schemas.microsoft.com/office/powerpoint/2010/main">
    <mc:Choice Requires="p14">
      <p:transition spd="slow" p14:dur="2000" advTm="14482">
        <p14:ferris dir="l"/>
      </p:transition>
    </mc:Choice>
    <mc:Fallback xmlns="">
      <p:transition spd="slow" advTm="144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circle(in)">
                                      <p:cBhvr>
                                        <p:cTn id="7" dur="2000"/>
                                        <p:tgtEl>
                                          <p:spTgt spid="122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circle(in)">
                                      <p:cBhvr>
                                        <p:cTn id="12"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Volet Musical</a:t>
            </a:r>
            <a:endParaRPr lang="fr-CA" dirty="0"/>
          </a:p>
        </p:txBody>
      </p:sp>
      <p:sp>
        <p:nvSpPr>
          <p:cNvPr id="4" name="Espace réservé du contenu 3"/>
          <p:cNvSpPr>
            <a:spLocks noGrp="1"/>
          </p:cNvSpPr>
          <p:nvPr>
            <p:ph idx="1"/>
          </p:nvPr>
        </p:nvSpPr>
        <p:spPr/>
        <p:txBody>
          <a:bodyPr/>
          <a:lstStyle/>
          <a:p>
            <a:pPr marL="0" indent="0" algn="ctr">
              <a:buNone/>
            </a:pPr>
            <a:endParaRPr lang="fr-CA" b="1" dirty="0">
              <a:solidFill>
                <a:srgbClr val="4F81BD"/>
              </a:solidFill>
              <a:latin typeface="Century Schoolbook" panose="02040604050505020304" pitchFamily="18" charset="0"/>
              <a:cs typeface="Times New Roman" panose="02020603050405020304" pitchFamily="18" charset="0"/>
            </a:endParaRPr>
          </a:p>
          <a:p>
            <a:pPr marL="0" indent="0">
              <a:buNone/>
            </a:pP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Cynhtia</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err="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Beyea</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(chanteuse)</a:t>
            </a:r>
            <a:r>
              <a:rPr lang="fr-CA" sz="18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Serge </a:t>
            </a:r>
            <a:r>
              <a:rPr lang="fr-CA" sz="1800" b="1" dirty="0" err="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Choinière</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(trompette </a:t>
            </a:r>
            <a:r>
              <a:rPr lang="fr-CA" sz="1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et </a:t>
            </a:r>
            <a:r>
              <a:rPr lang="fr-CA" sz="14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bugle)</a:t>
            </a:r>
            <a:r>
              <a:rPr lang="fr-CA" sz="18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buNone/>
            </a:pP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Guy Limoge</a:t>
            </a:r>
            <a:r>
              <a:rPr lang="fr-CA" sz="14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(contrebasse)</a:t>
            </a:r>
            <a:r>
              <a:rPr lang="fr-CA" sz="18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Christian Limoge</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(batterie)</a:t>
            </a:r>
            <a:r>
              <a:rPr lang="fr-CA" sz="18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buNone/>
            </a:pP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sous la </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direction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a:t>
            </a:r>
          </a:p>
          <a:p>
            <a:pPr marL="0" indent="0">
              <a:buNone/>
            </a:pP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Réal </a:t>
            </a:r>
            <a:r>
              <a:rPr lang="fr-CA" sz="18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Trépanier</a:t>
            </a:r>
            <a:r>
              <a:rPr lang="fr-CA" sz="18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à</a:t>
            </a:r>
            <a:r>
              <a:rPr lang="fr-CA" sz="18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a:t>
            </a:r>
            <a:r>
              <a:rPr lang="fr-CA" sz="18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guitare</a:t>
            </a:r>
            <a:r>
              <a:rPr lang="fr-CA" sz="18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sz="1800"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p:txBody>
      </p:sp>
      <p:pic>
        <p:nvPicPr>
          <p:cNvPr id="6" name="Picture 2" descr="IMGP12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1785" y="3657049"/>
            <a:ext cx="3225700" cy="24192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2" descr="Jazzessence avec Richard Trépani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009" y="2113300"/>
            <a:ext cx="1791075" cy="26083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4487225" y="4721662"/>
            <a:ext cx="3462676" cy="584775"/>
          </a:xfrm>
          <a:prstGeom prst="rect">
            <a:avLst/>
          </a:prstGeom>
        </p:spPr>
        <p:txBody>
          <a:bodyPr wrap="square">
            <a:spAutoFit/>
          </a:bodyPr>
          <a:lstStyle/>
          <a:p>
            <a:r>
              <a:rPr lang="fr-CA"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Two</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Men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Blues</a:t>
            </a:r>
          </a:p>
          <a:p>
            <a:r>
              <a:rPr lang="fr-CA" sz="1400"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Gilles Masse et Jonathan Morin</a:t>
            </a:r>
          </a:p>
        </p:txBody>
      </p:sp>
      <p:pic>
        <p:nvPicPr>
          <p:cNvPr id="8" name="Picture 1" descr="j01158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3500" y="1432914"/>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descr="Fanion 18 x 30 16 iles ARTCULTURE officiel 2013 (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9051" y="193993"/>
            <a:ext cx="911860" cy="1496695"/>
          </a:xfrm>
          <a:prstGeom prst="rect">
            <a:avLst/>
          </a:prstGeom>
          <a:noFill/>
          <a:ln w="9525">
            <a:solidFill>
              <a:srgbClr val="000000"/>
            </a:solidFill>
            <a:miter lim="800000"/>
            <a:headEnd/>
            <a:tailEnd/>
          </a:ln>
        </p:spPr>
      </p:pic>
    </p:spTree>
    <p:custDataLst>
      <p:tags r:id="rId1"/>
    </p:custDataLst>
    <p:extLst>
      <p:ext uri="{BB962C8B-B14F-4D97-AF65-F5344CB8AC3E}">
        <p14:creationId xmlns:p14="http://schemas.microsoft.com/office/powerpoint/2010/main" val="331391149"/>
      </p:ext>
    </p:extLst>
  </p:cSld>
  <p:clrMapOvr>
    <a:masterClrMapping/>
  </p:clrMapOvr>
  <mc:AlternateContent xmlns:mc="http://schemas.openxmlformats.org/markup-compatibility/2006" xmlns:p14="http://schemas.microsoft.com/office/powerpoint/2010/main">
    <mc:Choice Requires="p14">
      <p:transition spd="slow" p14:dur="2000" advTm="24790">
        <p14:ferris dir="l"/>
      </p:transition>
    </mc:Choice>
    <mc:Fallback xmlns="">
      <p:transition spd="slow" advTm="247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Arts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et Culture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2017</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r>
            <a:b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dirty="0"/>
          </a:p>
        </p:txBody>
      </p:sp>
      <p:sp>
        <p:nvSpPr>
          <p:cNvPr id="3" name="Espace réservé du contenu 2"/>
          <p:cNvSpPr>
            <a:spLocks noGrp="1"/>
          </p:cNvSpPr>
          <p:nvPr>
            <p:ph idx="1"/>
          </p:nvPr>
        </p:nvSpPr>
        <p:spPr/>
        <p:txBody>
          <a:bodyPr>
            <a:normAutofit fontScale="77500" lnSpcReduction="20000"/>
          </a:bodyPr>
          <a:lstStyle/>
          <a:p>
            <a:pPr marL="0" indent="0" algn="ctr">
              <a:buNone/>
            </a:pPr>
            <a:r>
              <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comité s’efforce d’amener chaque année des éléments nouveaux à sa programmation.</a:t>
            </a:r>
          </a:p>
          <a:p>
            <a:pPr marL="0" indent="0" algn="ctr">
              <a:buNone/>
            </a:pP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8ième Édition des Arts et de la Culture de Lac-des-Seize-Îles aura lieu au cœur du village au début d’août. </a:t>
            </a:r>
            <a:endPar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Trois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jours d'exposition d'artistes/artisans locaux et régionaux à l’intérieur de l’Église Notre-Dame-de-la-Sagesse et prestations de musiciens.</a:t>
            </a:r>
          </a:p>
          <a:p>
            <a:pPr marL="0" indent="0" algn="ctr">
              <a:buNone/>
            </a:pP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Par contre, pour l’année 2017, notre comité a entrepris de mettre sur pied un projet patrimonial qui fera renaître l’historique des familles et leur influence sur le développement de la municipalité. </a:t>
            </a:r>
            <a:endPar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Recueil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photos, </a:t>
            </a:r>
            <a:r>
              <a:rPr lang="fr-CA" sz="26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anecdotes </a:t>
            </a: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font partie du programme. </a:t>
            </a:r>
          </a:p>
          <a:p>
            <a:pPr marL="0" indent="0" algn="ctr">
              <a:buNone/>
            </a:pP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Les saveurs de chez nous, (dégustations de bière, saucisse etc…) seront offertes lors d'un 5 à 7 le samedi.</a:t>
            </a:r>
          </a:p>
          <a:p>
            <a:pPr marL="0" indent="0" algn="ctr">
              <a:buNone/>
            </a:pPr>
            <a:r>
              <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Le dimanche matin lors d'un déjeuner causerie, une conférence sur l’occupation amérindienne, sera présentée par Monsieur Roland Tremblay, archéologue!</a:t>
            </a:r>
          </a:p>
          <a:p>
            <a:endParaRPr lang="fr-CA" sz="26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pic>
        <p:nvPicPr>
          <p:cNvPr id="4" name="Picture 1" descr="j01158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955" y="1333613"/>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93993"/>
            <a:ext cx="911860" cy="14966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1130366178"/>
      </p:ext>
    </p:extLst>
  </p:cSld>
  <p:clrMapOvr>
    <a:masterClrMapping/>
  </p:clrMapOvr>
  <mc:AlternateContent xmlns:mc="http://schemas.openxmlformats.org/markup-compatibility/2006" xmlns:p14="http://schemas.microsoft.com/office/powerpoint/2010/main">
    <mc:Choice Requires="p14">
      <p:transition spd="slow" p14:dur="2000" advTm="55771">
        <p14:prism isContent="1"/>
      </p:transition>
    </mc:Choice>
    <mc:Fallback xmlns="">
      <p:transition spd="slow" advTm="55771">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Remerciements </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de </a:t>
            </a:r>
            <a:r>
              <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a:t>
            </a:r>
            <a: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présidente</a:t>
            </a:r>
            <a:br>
              <a:rPr lang="fr-CA"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br>
            <a:endParaRPr lang="fr-CA"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p:txBody>
      </p:sp>
      <p:sp>
        <p:nvSpPr>
          <p:cNvPr id="3" name="Espace réservé du contenu 2"/>
          <p:cNvSpPr>
            <a:spLocks noGrp="1"/>
          </p:cNvSpPr>
          <p:nvPr>
            <p:ph idx="1"/>
          </p:nvPr>
        </p:nvSpPr>
        <p:spPr/>
        <p:txBody>
          <a:bodyPr>
            <a:normAutofit fontScale="25000" lnSpcReduction="20000"/>
          </a:bodyPr>
          <a:lstStyle/>
          <a:p>
            <a:pPr marL="0" indent="0" algn="ctr">
              <a:buNone/>
            </a:pPr>
            <a:endParaRPr lang="fr-CA"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askerville Old Face" pitchFamily="18" charset="0"/>
            </a:endParaRPr>
          </a:p>
          <a:p>
            <a:pPr marL="0" indent="0" algn="ctr">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«Arts et Culture de Lac-des-Seize-Îles» </a:t>
            </a:r>
            <a:endPar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endPar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trésorière et </a:t>
            </a:r>
            <a:r>
              <a:rPr lang="fr-CA" sz="7200" b="1"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la présidente étaient </a:t>
            </a: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particulièrement fiers de vous présenter leur rapport lors de sa 6ième Assemblée Générale Annuelle.</a:t>
            </a:r>
          </a:p>
          <a:p>
            <a:pPr marL="0" indent="0" algn="ctr">
              <a:buNone/>
            </a:pP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Cet organisme existe, </a:t>
            </a: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grâce à tous ceux et celles, partenaires, artistes et artisans, </a:t>
            </a:r>
          </a:p>
          <a:p>
            <a:pPr marL="0" indent="0" algn="ctr">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qui ont cru en </a:t>
            </a: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sa vision</a:t>
            </a: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t>
            </a:r>
            <a:endPar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7200" b="1" dirty="0" smtClean="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Notre comité estime </a:t>
            </a: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que les arts et la culture sont des liants essentiels qui permettent à une société de s’identifier, de se démarquer et éventuellement de se doter d’un sentiment de fierté et d’appartenance.  </a:t>
            </a:r>
            <a:r>
              <a:rPr lang="fr-CA" sz="80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endParaRPr lang="fr-CA" sz="93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endParaRPr>
          </a:p>
          <a:p>
            <a:pPr marL="0" indent="0" algn="ctr">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Car, ces créateurs, artistes et artisans, sont le reflet de nos actions et de nos pensées.</a:t>
            </a:r>
          </a:p>
          <a:p>
            <a:pPr marL="0" indent="0">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a:t>
            </a:r>
          </a:p>
          <a:p>
            <a:pPr marL="0" indent="0">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Merci à tous</a:t>
            </a:r>
          </a:p>
          <a:p>
            <a:pPr marL="0" indent="0">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France Robillard </a:t>
            </a:r>
            <a:r>
              <a:rPr lang="fr-CA" sz="7200" b="1" dirty="0" err="1">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Pariseau</a:t>
            </a: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 Présidente,</a:t>
            </a:r>
          </a:p>
          <a:p>
            <a:pPr marL="0" indent="0">
              <a:buNone/>
            </a:pPr>
            <a:r>
              <a:rPr lang="fr-CA" sz="7200" b="1" dirty="0">
                <a:solidFill>
                  <a:srgbClr val="4F81BD"/>
                </a:solidFill>
                <a:latin typeface="Century Schoolbook" panose="02040604050505020304" pitchFamily="18" charset="0"/>
                <a:ea typeface="Calibri" panose="020F0502020204030204" pitchFamily="34" charset="0"/>
                <a:cs typeface="Times New Roman" panose="02020603050405020304" pitchFamily="18" charset="0"/>
              </a:rPr>
              <a:t>Arts et Culture de Lac-des-Seize-Îles</a:t>
            </a:r>
          </a:p>
        </p:txBody>
      </p:sp>
      <p:pic>
        <p:nvPicPr>
          <p:cNvPr id="4" name="Picture 1" descr="j01158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1986" y="1432504"/>
            <a:ext cx="7081351" cy="14807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Fanion 18 x 30 16 iles ARTCULTURE officiel 2013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6670" y="193993"/>
            <a:ext cx="911860" cy="1496695"/>
          </a:xfrm>
          <a:prstGeom prst="rect">
            <a:avLst/>
          </a:prstGeom>
          <a:noFill/>
          <a:ln w="9525">
            <a:solidFill>
              <a:srgbClr val="000000"/>
            </a:solidFill>
            <a:miter lim="800000"/>
            <a:headEnd/>
            <a:tailEnd/>
          </a:ln>
        </p:spPr>
      </p:pic>
    </p:spTree>
    <p:custDataLst>
      <p:tags r:id="rId1"/>
    </p:custDataLst>
    <p:extLst>
      <p:ext uri="{BB962C8B-B14F-4D97-AF65-F5344CB8AC3E}">
        <p14:creationId xmlns:p14="http://schemas.microsoft.com/office/powerpoint/2010/main" val="3945001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53969">
        <p15:prstTrans prst="origami"/>
        <p:sndAc>
          <p:stSnd>
            <p:snd r:embed="rId3" name="applause.wav"/>
          </p:stSnd>
        </p:sndAc>
      </p:transition>
    </mc:Choice>
    <mc:Fallback xmlns="">
      <p:transition spd="slow" advTm="53969">
        <p:fade/>
        <p:sndAc>
          <p:stSnd>
            <p:snd r:embed="rId6"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ox(in)">
                                      <p:cBhvr>
                                        <p:cTn id="12" dur="2000"/>
                                        <p:tgtEl>
                                          <p:spTgt spid="3">
                                            <p:txEl>
                                              <p:pRg st="3" end="3"/>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ox(in)">
                                      <p:cBhvr>
                                        <p:cTn id="15" dur="2000"/>
                                        <p:tgtEl>
                                          <p:spTgt spid="3">
                                            <p:txEl>
                                              <p:pRg st="4" end="4"/>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ox(in)">
                                      <p:cBhvr>
                                        <p:cTn id="18" dur="2000"/>
                                        <p:tgtEl>
                                          <p:spTgt spid="3">
                                            <p:txEl>
                                              <p:pRg st="5" end="5"/>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box(in)">
                                      <p:cBhvr>
                                        <p:cTn id="21" dur="2000"/>
                                        <p:tgtEl>
                                          <p:spTgt spid="3">
                                            <p:txEl>
                                              <p:pRg st="6" end="6"/>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box(in)">
                                      <p:cBhvr>
                                        <p:cTn id="24" dur="2000"/>
                                        <p:tgtEl>
                                          <p:spTgt spid="3">
                                            <p:txEl>
                                              <p:pRg st="7" end="7"/>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ox(in)">
                                      <p:cBhvr>
                                        <p:cTn id="27" dur="2000"/>
                                        <p:tgtEl>
                                          <p:spTgt spid="3">
                                            <p:txEl>
                                              <p:pRg st="8" end="8"/>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box(in)">
                                      <p:cBhvr>
                                        <p:cTn id="30" dur="2000"/>
                                        <p:tgtEl>
                                          <p:spTgt spid="3">
                                            <p:txEl>
                                              <p:pRg st="9" end="9"/>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box(in)">
                                      <p:cBhvr>
                                        <p:cTn id="33" dur="2000"/>
                                        <p:tgtEl>
                                          <p:spTgt spid="3">
                                            <p:txEl>
                                              <p:pRg st="10" end="10"/>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box(in)">
                                      <p:cBhvr>
                                        <p:cTn id="36"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1"/>
</p:tagLst>
</file>

<file path=ppt/tags/tag2.xml><?xml version="1.0" encoding="utf-8"?>
<p:tagLst xmlns:a="http://schemas.openxmlformats.org/drawingml/2006/main" xmlns:r="http://schemas.openxmlformats.org/officeDocument/2006/relationships" xmlns:p="http://schemas.openxmlformats.org/presentationml/2006/main">
  <p:tag name="TIMING" val="|2"/>
</p:tagLst>
</file>

<file path=ppt/tags/tag3.xml><?xml version="1.0" encoding="utf-8"?>
<p:tagLst xmlns:a="http://schemas.openxmlformats.org/drawingml/2006/main" xmlns:r="http://schemas.openxmlformats.org/officeDocument/2006/relationships" xmlns:p="http://schemas.openxmlformats.org/presentationml/2006/main">
  <p:tag name="TIMING" val="|2|3.5|1.1|2.9|3.5|3|1.2|9.3|5.6"/>
</p:tagLst>
</file>

<file path=ppt/tags/tag4.xml><?xml version="1.0" encoding="utf-8"?>
<p:tagLst xmlns:a="http://schemas.openxmlformats.org/drawingml/2006/main" xmlns:r="http://schemas.openxmlformats.org/officeDocument/2006/relationships" xmlns:p="http://schemas.openxmlformats.org/presentationml/2006/main">
  <p:tag name="TIMING" val="|1.9|2.3|1.6"/>
</p:tagLst>
</file>

<file path=ppt/tags/tag5.xml><?xml version="1.0" encoding="utf-8"?>
<p:tagLst xmlns:a="http://schemas.openxmlformats.org/drawingml/2006/main" xmlns:r="http://schemas.openxmlformats.org/officeDocument/2006/relationships" xmlns:p="http://schemas.openxmlformats.org/presentationml/2006/main">
  <p:tag name="TIMING" val="|1.8"/>
</p:tagLst>
</file>

<file path=ppt/tags/tag6.xml><?xml version="1.0" encoding="utf-8"?>
<p:tagLst xmlns:a="http://schemas.openxmlformats.org/drawingml/2006/main" xmlns:r="http://schemas.openxmlformats.org/officeDocument/2006/relationships" xmlns:p="http://schemas.openxmlformats.org/presentationml/2006/main">
  <p:tag name="TIMING" val="|6.3|15.2|5.6|19.7|22.1"/>
</p:tagLst>
</file>

<file path=ppt/tags/tag7.xml><?xml version="1.0" encoding="utf-8"?>
<p:tagLst xmlns:a="http://schemas.openxmlformats.org/drawingml/2006/main" xmlns:r="http://schemas.openxmlformats.org/officeDocument/2006/relationships" xmlns:p="http://schemas.openxmlformats.org/presentationml/2006/main">
  <p:tag name="TIMING" val="|0.4"/>
</p:tagLst>
</file>

<file path=ppt/tags/tag8.xml><?xml version="1.0" encoding="utf-8"?>
<p:tagLst xmlns:a="http://schemas.openxmlformats.org/drawingml/2006/main" xmlns:r="http://schemas.openxmlformats.org/officeDocument/2006/relationships" xmlns:p="http://schemas.openxmlformats.org/presentationml/2006/main">
  <p:tag name="TIMING" val="|1.6|2.8|1.8|2.2|2.3|2.8|2.5|1.8|2.2|2.3"/>
</p:tagLst>
</file>

<file path=ppt/tags/tag9.xml><?xml version="1.0" encoding="utf-8"?>
<p:tagLst xmlns:a="http://schemas.openxmlformats.org/drawingml/2006/main" xmlns:r="http://schemas.openxmlformats.org/officeDocument/2006/relationships" xmlns:p="http://schemas.openxmlformats.org/presentationml/2006/main">
  <p:tag name="TIMING" val="|1.2|3.9|1.9|1.7|3.3|3.6|1.9|3|2.5|4.2"/>
</p:tagLst>
</file>

<file path=ppt/tags/tag10.xml><?xml version="1.0" encoding="utf-8"?>
<p:tagLst xmlns:a="http://schemas.openxmlformats.org/drawingml/2006/main" xmlns:r="http://schemas.openxmlformats.org/officeDocument/2006/relationships" xmlns:p="http://schemas.openxmlformats.org/presentationml/2006/main">
  <p:tag name="TIMING" val="|2.3|1.6|3.2|3|2.3|2.6|1.9|3.1|3.4"/>
</p:tagLst>
</file>

<file path=ppt/tags/tag11.xml><?xml version="1.0" encoding="utf-8"?>
<p:tagLst xmlns:a="http://schemas.openxmlformats.org/drawingml/2006/main" xmlns:r="http://schemas.openxmlformats.org/officeDocument/2006/relationships" xmlns:p="http://schemas.openxmlformats.org/presentationml/2006/main">
  <p:tag name="TIMING" val="|1|4.6|1|2|1|2.6|0.9|2.3|0.8|2.4|1.1|0.9|2.8|3|3.3"/>
</p:tagLst>
</file>

<file path=ppt/tags/tag12.xml><?xml version="1.0" encoding="utf-8"?>
<p:tagLst xmlns:a="http://schemas.openxmlformats.org/drawingml/2006/main" xmlns:r="http://schemas.openxmlformats.org/officeDocument/2006/relationships" xmlns:p="http://schemas.openxmlformats.org/presentationml/2006/main">
  <p:tag name="TIMING" val="|3.1|1.4|1.3|2.5|1.1|2.5|1.4|2.3|0.7|3.8|1.1|1.5|1.3|2.2|0.7|2.3|0.7|2.3|1.1"/>
</p:tagLst>
</file>

<file path=ppt/tags/tag13.xml><?xml version="1.0" encoding="utf-8"?>
<p:tagLst xmlns:a="http://schemas.openxmlformats.org/drawingml/2006/main" xmlns:r="http://schemas.openxmlformats.org/officeDocument/2006/relationships" xmlns:p="http://schemas.openxmlformats.org/presentationml/2006/main">
  <p:tag name="TIMING" val="|2|13.8"/>
</p:tagLst>
</file>

<file path=ppt/tags/tag14.xml><?xml version="1.0" encoding="utf-8"?>
<p:tagLst xmlns:a="http://schemas.openxmlformats.org/drawingml/2006/main" xmlns:r="http://schemas.openxmlformats.org/officeDocument/2006/relationships" xmlns:p="http://schemas.openxmlformats.org/presentationml/2006/main">
  <p:tag name="TIMING" val="|10.1|2.2"/>
</p:tagLst>
</file>

<file path=ppt/tags/tag15.xml><?xml version="1.0" encoding="utf-8"?>
<p:tagLst xmlns:a="http://schemas.openxmlformats.org/drawingml/2006/main" xmlns:r="http://schemas.openxmlformats.org/officeDocument/2006/relationships" xmlns:p="http://schemas.openxmlformats.org/presentationml/2006/main">
  <p:tag name="TIMING" val="|0.8|1.1|1.5|2.5|1.2|1"/>
</p:tagLst>
</file>

<file path=ppt/tags/tag16.xml><?xml version="1.0" encoding="utf-8"?>
<p:tagLst xmlns:a="http://schemas.openxmlformats.org/drawingml/2006/main" xmlns:r="http://schemas.openxmlformats.org/officeDocument/2006/relationships" xmlns:p="http://schemas.openxmlformats.org/presentationml/2006/main">
  <p:tag name="TIMING" val="|1"/>
</p:tagLst>
</file>

<file path=ppt/tags/tag17.xml><?xml version="1.0" encoding="utf-8"?>
<p:tagLst xmlns:a="http://schemas.openxmlformats.org/drawingml/2006/main" xmlns:r="http://schemas.openxmlformats.org/officeDocument/2006/relationships" xmlns:p="http://schemas.openxmlformats.org/presentationml/2006/main">
  <p:tag name="TIMING" val="|1.6|1.4"/>
</p:tagLst>
</file>

<file path=ppt/tags/tag18.xml><?xml version="1.0" encoding="utf-8"?>
<p:tagLst xmlns:a="http://schemas.openxmlformats.org/drawingml/2006/main" xmlns:r="http://schemas.openxmlformats.org/officeDocument/2006/relationships" xmlns:p="http://schemas.openxmlformats.org/presentationml/2006/main">
  <p:tag name="TIMING" val="|1.1"/>
</p:tagLst>
</file>

<file path=ppt/tags/tag19.xml><?xml version="1.0" encoding="utf-8"?>
<p:tagLst xmlns:a="http://schemas.openxmlformats.org/drawingml/2006/main" xmlns:r="http://schemas.openxmlformats.org/officeDocument/2006/relationships" xmlns:p="http://schemas.openxmlformats.org/presentationml/2006/main">
  <p:tag name="TIMING" val="|0.8|2.7"/>
</p:tagLst>
</file>

<file path=ppt/tags/tag20.xml><?xml version="1.0" encoding="utf-8"?>
<p:tagLst xmlns:a="http://schemas.openxmlformats.org/drawingml/2006/main" xmlns:r="http://schemas.openxmlformats.org/officeDocument/2006/relationships" xmlns:p="http://schemas.openxmlformats.org/presentationml/2006/main">
  <p:tag name="TIMING" val="|0.8|8.8"/>
</p:tagLst>
</file>

<file path=ppt/tags/tag21.xml><?xml version="1.0" encoding="utf-8"?>
<p:tagLst xmlns:a="http://schemas.openxmlformats.org/drawingml/2006/main" xmlns:r="http://schemas.openxmlformats.org/officeDocument/2006/relationships" xmlns:p="http://schemas.openxmlformats.org/presentationml/2006/main">
  <p:tag name="TIMING" val="|5.5|11.1"/>
</p:tagLst>
</file>

<file path=ppt/tags/tag22.xml><?xml version="1.0" encoding="utf-8"?>
<p:tagLst xmlns:a="http://schemas.openxmlformats.org/drawingml/2006/main" xmlns:r="http://schemas.openxmlformats.org/officeDocument/2006/relationships" xmlns:p="http://schemas.openxmlformats.org/presentationml/2006/main">
  <p:tag name="TIMING" val="|1|3.1"/>
</p:tagLst>
</file>

<file path=ppt/theme/theme1.xml><?xml version="1.0" encoding="utf-8"?>
<a:theme xmlns:a="http://schemas.openxmlformats.org/drawingml/2006/main" name="Thème Office">
  <a:themeElements>
    <a:clrScheme name="Bleu vert">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1797</TotalTime>
  <Words>1310</Words>
  <Application>Microsoft Office PowerPoint</Application>
  <PresentationFormat>Grand écran</PresentationFormat>
  <Paragraphs>268</Paragraphs>
  <Slides>37</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37</vt:i4>
      </vt:variant>
    </vt:vector>
  </HeadingPairs>
  <TitlesOfParts>
    <vt:vector size="49" baseType="lpstr">
      <vt:lpstr>Arial</vt:lpstr>
      <vt:lpstr>Baskerville Old Face</vt:lpstr>
      <vt:lpstr>Calibri</vt:lpstr>
      <vt:lpstr>Calibri Light</vt:lpstr>
      <vt:lpstr>Century Schoolbook</vt:lpstr>
      <vt:lpstr>Georgia</vt:lpstr>
      <vt:lpstr>impact</vt:lpstr>
      <vt:lpstr>inherit</vt:lpstr>
      <vt:lpstr>Tahoma</vt:lpstr>
      <vt:lpstr>Times New Roman</vt:lpstr>
      <vt:lpstr>Wingdings</vt:lpstr>
      <vt:lpstr>Thème Office</vt:lpstr>
      <vt:lpstr>   ARTS ET CULTURE     LAC-DES-SEIZE-ÎLES </vt:lpstr>
      <vt:lpstr>Ordre du jour</vt:lpstr>
      <vt:lpstr>Rapport de la trésorière</vt:lpstr>
      <vt:lpstr>Rapport de la trésorière</vt:lpstr>
      <vt:lpstr>Rapport de la trésorière</vt:lpstr>
      <vt:lpstr>Rapport de la trésorière</vt:lpstr>
      <vt:lpstr>Rapport de la trésorière</vt:lpstr>
      <vt:lpstr>Rapport de la présidente</vt:lpstr>
      <vt:lpstr>Volet  Activités Culturelles</vt:lpstr>
      <vt:lpstr>Volet Jeunesse</vt:lpstr>
      <vt:lpstr>Atelier d’animation pour les jeunes  de 6 ans à 12 ans</vt:lpstr>
      <vt:lpstr>M. Stéphan Archambault Arché</vt:lpstr>
      <vt:lpstr>Madame Diane Ruel</vt:lpstr>
      <vt:lpstr>Madame Diane Ruel</vt:lpstr>
      <vt:lpstr>Al Helem Danse Orientale</vt:lpstr>
      <vt:lpstr>Volet  Cinéma- Film documentaire</vt:lpstr>
      <vt:lpstr>God Save Justin Trudeau</vt:lpstr>
      <vt:lpstr>Volet  Tour guidé patrimonial </vt:lpstr>
      <vt:lpstr>Volet  Tour guidé patrimonial </vt:lpstr>
      <vt:lpstr>Volet  Tour guidé patrimonial </vt:lpstr>
      <vt:lpstr>Volet Exposition Les Artéfacts</vt:lpstr>
      <vt:lpstr>Volet Exposition: Artistes en arts visuels et Artisans</vt:lpstr>
      <vt:lpstr> Volet Exposition Les Artistes </vt:lpstr>
      <vt:lpstr>Volet Exposition Les Artistes</vt:lpstr>
      <vt:lpstr>Volet Exposition Les Artisans</vt:lpstr>
      <vt:lpstr>Volet Exposition Les Artisans</vt:lpstr>
      <vt:lpstr>7ième ÉDITION</vt:lpstr>
      <vt:lpstr>La Gagnante</vt:lpstr>
      <vt:lpstr>7ième ÉDITION</vt:lpstr>
      <vt:lpstr>L’artiste favori du public</vt:lpstr>
      <vt:lpstr>«Coups de cœur du public» Artiste </vt:lpstr>
      <vt:lpstr> Les artisanes favorites du public </vt:lpstr>
      <vt:lpstr>«Coups de cœur du public» Artisanes </vt:lpstr>
      <vt:lpstr>Volet Musical</vt:lpstr>
      <vt:lpstr>Volet Musical</vt:lpstr>
      <vt:lpstr> Arts et Culture 2017 </vt:lpstr>
      <vt:lpstr>Remerciements  de la présidente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ARTS ET CULTURE     LAC-DES-SEIZE-ÎLES</dc:title>
  <dc:creator>France</dc:creator>
  <cp:lastModifiedBy>France</cp:lastModifiedBy>
  <cp:revision>124</cp:revision>
  <cp:lastPrinted>2016-02-11T18:37:40Z</cp:lastPrinted>
  <dcterms:created xsi:type="dcterms:W3CDTF">2016-02-09T21:56:03Z</dcterms:created>
  <dcterms:modified xsi:type="dcterms:W3CDTF">2017-03-12T16:20:42Z</dcterms:modified>
</cp:coreProperties>
</file>